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63" r:id="rId3"/>
    <p:sldId id="264" r:id="rId4"/>
    <p:sldId id="437" r:id="rId5"/>
    <p:sldId id="463" r:id="rId6"/>
    <p:sldId id="464" r:id="rId7"/>
    <p:sldId id="265" r:id="rId8"/>
    <p:sldId id="267" r:id="rId9"/>
    <p:sldId id="443" r:id="rId10"/>
    <p:sldId id="457" r:id="rId11"/>
    <p:sldId id="432" r:id="rId12"/>
    <p:sldId id="435" r:id="rId13"/>
    <p:sldId id="444" r:id="rId14"/>
    <p:sldId id="377" r:id="rId15"/>
    <p:sldId id="439" r:id="rId16"/>
    <p:sldId id="440" r:id="rId17"/>
    <p:sldId id="441" r:id="rId18"/>
    <p:sldId id="376" r:id="rId19"/>
    <p:sldId id="406" r:id="rId20"/>
    <p:sldId id="455" r:id="rId21"/>
    <p:sldId id="456" r:id="rId22"/>
    <p:sldId id="458" r:id="rId23"/>
    <p:sldId id="459" r:id="rId24"/>
    <p:sldId id="407" r:id="rId25"/>
    <p:sldId id="460" r:id="rId26"/>
    <p:sldId id="461" r:id="rId27"/>
    <p:sldId id="462" r:id="rId28"/>
    <p:sldId id="433" r:id="rId29"/>
    <p:sldId id="412" r:id="rId30"/>
    <p:sldId id="417" r:id="rId31"/>
    <p:sldId id="445" r:id="rId32"/>
    <p:sldId id="448" r:id="rId33"/>
    <p:sldId id="449" r:id="rId34"/>
    <p:sldId id="450" r:id="rId35"/>
    <p:sldId id="418" r:id="rId36"/>
    <p:sldId id="419" r:id="rId37"/>
    <p:sldId id="421" r:id="rId38"/>
    <p:sldId id="335" r:id="rId39"/>
    <p:sldId id="334" r:id="rId40"/>
    <p:sldId id="428" r:id="rId41"/>
    <p:sldId id="429" r:id="rId42"/>
    <p:sldId id="431" r:id="rId43"/>
    <p:sldId id="438" r:id="rId44"/>
    <p:sldId id="381" r:id="rId45"/>
    <p:sldId id="465" r:id="rId46"/>
    <p:sldId id="434" r:id="rId47"/>
    <p:sldId id="45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5" d="100"/>
          <a:sy n="95" d="100"/>
        </p:scale>
        <p:origin x="11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56052" y="1477084"/>
            <a:ext cx="9008389" cy="2602397"/>
          </a:xfrm>
          <a:prstGeom prst="rect">
            <a:avLst/>
          </a:prstGeom>
        </p:spPr>
        <p:txBody>
          <a:bodyPr vert="horz" lIns="0" tIns="0" rIns="0" bIns="0" rtlCol="0" anchor="ctr">
            <a:normAutofit/>
          </a:bodyPr>
          <a:lstStyle>
            <a:lvl1pPr algn="l">
              <a:defRPr/>
            </a:lvl1pPr>
          </a:lstStyle>
          <a:p>
            <a:r>
              <a:rPr lang="en-US" dirty="0"/>
              <a:t>Click to edit Master title style</a:t>
            </a:r>
          </a:p>
        </p:txBody>
      </p:sp>
      <p:sp>
        <p:nvSpPr>
          <p:cNvPr id="10" name="Subtitle 2"/>
          <p:cNvSpPr>
            <a:spLocks noGrp="1"/>
          </p:cNvSpPr>
          <p:nvPr>
            <p:ph type="subTitle" idx="1"/>
          </p:nvPr>
        </p:nvSpPr>
        <p:spPr>
          <a:xfrm>
            <a:off x="2456051" y="4738510"/>
            <a:ext cx="9008388" cy="505755"/>
          </a:xfrm>
          <a:prstGeom prst="rect">
            <a:avLst/>
          </a:prstGeom>
        </p:spPr>
        <p:txBody>
          <a:bodyPr lIns="0" tIns="0" rIns="0" bIns="0"/>
          <a:lstStyle>
            <a:lvl1pPr marL="0" indent="0" algn="l">
              <a:buNone/>
              <a:defRPr/>
            </a:lvl1pPr>
            <a:lvl2pPr marL="458892" indent="0" algn="ctr">
              <a:buNone/>
              <a:defRPr/>
            </a:lvl2pPr>
            <a:lvl3pPr marL="917783" indent="0" algn="ctr">
              <a:buNone/>
              <a:defRPr/>
            </a:lvl3pPr>
            <a:lvl4pPr marL="1376675" indent="0" algn="ctr">
              <a:buNone/>
              <a:defRPr/>
            </a:lvl4pPr>
            <a:lvl5pPr marL="1835567" indent="0" algn="ctr">
              <a:buNone/>
              <a:defRPr/>
            </a:lvl5pPr>
            <a:lvl6pPr marL="2294458" indent="0" algn="ctr">
              <a:buNone/>
              <a:defRPr/>
            </a:lvl6pPr>
            <a:lvl7pPr marL="2753350" indent="0" algn="ctr">
              <a:buNone/>
              <a:defRPr/>
            </a:lvl7pPr>
            <a:lvl8pPr marL="3212241" indent="0" algn="ctr">
              <a:buNone/>
              <a:defRPr/>
            </a:lvl8pPr>
            <a:lvl9pPr marL="3671133" indent="0" algn="ctr">
              <a:buNone/>
              <a:defRPr/>
            </a:lvl9pPr>
          </a:lstStyle>
          <a:p>
            <a:r>
              <a:rPr lang="en-US" dirty="0"/>
              <a:t>Click to edit Master subtitle style</a:t>
            </a:r>
          </a:p>
        </p:txBody>
      </p:sp>
    </p:spTree>
    <p:extLst>
      <p:ext uri="{BB962C8B-B14F-4D97-AF65-F5344CB8AC3E}">
        <p14:creationId xmlns:p14="http://schemas.microsoft.com/office/powerpoint/2010/main" val="93488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3"/>
            <a:ext cx="7315200" cy="566738"/>
          </a:xfrm>
        </p:spPr>
        <p:txBody>
          <a:bodyPr anchor="b"/>
          <a:lstStyle>
            <a:lvl1pPr algn="l">
              <a:defRPr sz="200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212"/>
            </a:lvl1pPr>
            <a:lvl2pPr marL="453638" indent="0">
              <a:buNone/>
              <a:defRPr sz="2810"/>
            </a:lvl2pPr>
            <a:lvl3pPr marL="907277" indent="0">
              <a:buNone/>
              <a:defRPr sz="2409"/>
            </a:lvl3pPr>
            <a:lvl4pPr marL="1360915" indent="0">
              <a:buNone/>
              <a:defRPr sz="2007"/>
            </a:lvl4pPr>
            <a:lvl5pPr marL="1814553" indent="0">
              <a:buNone/>
              <a:defRPr sz="2007"/>
            </a:lvl5pPr>
            <a:lvl6pPr marL="2268190" indent="0">
              <a:buNone/>
              <a:defRPr sz="2007"/>
            </a:lvl6pPr>
            <a:lvl7pPr marL="2721830" indent="0">
              <a:buNone/>
              <a:defRPr sz="2007"/>
            </a:lvl7pPr>
            <a:lvl8pPr marL="3175469" indent="0">
              <a:buNone/>
              <a:defRPr sz="2007"/>
            </a:lvl8pPr>
            <a:lvl9pPr marL="3629105" indent="0">
              <a:buNone/>
              <a:defRPr sz="2007"/>
            </a:lvl9pPr>
          </a:lstStyle>
          <a:p>
            <a:pPr lvl="0"/>
            <a:endParaRPr lang="en-US" noProof="0"/>
          </a:p>
        </p:txBody>
      </p:sp>
      <p:sp>
        <p:nvSpPr>
          <p:cNvPr id="4" name="Text Placeholder 3"/>
          <p:cNvSpPr>
            <a:spLocks noGrp="1"/>
          </p:cNvSpPr>
          <p:nvPr>
            <p:ph type="body" sz="half" idx="2"/>
          </p:nvPr>
        </p:nvSpPr>
        <p:spPr>
          <a:xfrm>
            <a:off x="2389718" y="5367341"/>
            <a:ext cx="7315200" cy="804862"/>
          </a:xfrm>
        </p:spPr>
        <p:txBody>
          <a:bodyPr/>
          <a:lstStyle>
            <a:lvl1pPr marL="0" indent="0">
              <a:buNone/>
              <a:defRPr sz="1405"/>
            </a:lvl1pPr>
            <a:lvl2pPr marL="453638" indent="0">
              <a:buNone/>
              <a:defRPr sz="1204"/>
            </a:lvl2pPr>
            <a:lvl3pPr marL="907277" indent="0">
              <a:buNone/>
              <a:defRPr sz="1004"/>
            </a:lvl3pPr>
            <a:lvl4pPr marL="1360915" indent="0">
              <a:buNone/>
              <a:defRPr sz="903"/>
            </a:lvl4pPr>
            <a:lvl5pPr marL="1814553" indent="0">
              <a:buNone/>
              <a:defRPr sz="903"/>
            </a:lvl5pPr>
            <a:lvl6pPr marL="2268190" indent="0">
              <a:buNone/>
              <a:defRPr sz="903"/>
            </a:lvl6pPr>
            <a:lvl7pPr marL="2721830" indent="0">
              <a:buNone/>
              <a:defRPr sz="903"/>
            </a:lvl7pPr>
            <a:lvl8pPr marL="3175469" indent="0">
              <a:buNone/>
              <a:defRPr sz="903"/>
            </a:lvl8pPr>
            <a:lvl9pPr marL="3629105" indent="0">
              <a:buNone/>
              <a:defRPr sz="90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2B3CC58-CB08-49A3-8E2C-1E67AF920373}" type="datetimeFigureOut">
              <a:rPr lang="en-US"/>
              <a:pPr>
                <a:defRPr/>
              </a:pPr>
              <a:t>2/29/2024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FD39D4-78E0-4B1D-9B7F-4F3C17E1B5A3}" type="slidenum">
              <a:rPr lang="en-US"/>
              <a:pPr>
                <a:defRPr/>
              </a:pPr>
              <a:t>‹#›</a:t>
            </a:fld>
            <a:endParaRPr lang="en-US"/>
          </a:p>
        </p:txBody>
      </p:sp>
    </p:spTree>
    <p:extLst>
      <p:ext uri="{BB962C8B-B14F-4D97-AF65-F5344CB8AC3E}">
        <p14:creationId xmlns:p14="http://schemas.microsoft.com/office/powerpoint/2010/main" val="292429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146DD3-B8E1-45AE-890E-DEF48F43851E}" type="datetimeFigureOut">
              <a:rPr lang="en-US"/>
              <a:pPr>
                <a:defRPr/>
              </a:pPr>
              <a:t>2/29/2024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DA8C46-D064-43ED-B679-1C0339EAB6AF}" type="slidenum">
              <a:rPr lang="en-US"/>
              <a:pPr>
                <a:defRPr/>
              </a:pPr>
              <a:t>‹#›</a:t>
            </a:fld>
            <a:endParaRPr lang="en-US"/>
          </a:p>
        </p:txBody>
      </p:sp>
    </p:spTree>
    <p:extLst>
      <p:ext uri="{BB962C8B-B14F-4D97-AF65-F5344CB8AC3E}">
        <p14:creationId xmlns:p14="http://schemas.microsoft.com/office/powerpoint/2010/main" val="361281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93155" y="273050"/>
            <a:ext cx="2696633" cy="583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9018" y="273050"/>
            <a:ext cx="7890933" cy="583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56244AE-5CDC-4533-AF63-369873214185}" type="datetimeFigureOut">
              <a:rPr lang="en-US"/>
              <a:pPr>
                <a:defRPr/>
              </a:pPr>
              <a:t>2/29/2024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90ADAC-42C1-4517-B932-2F3592DE9AAD}" type="slidenum">
              <a:rPr lang="en-US"/>
              <a:pPr>
                <a:defRPr/>
              </a:pPr>
              <a:t>‹#›</a:t>
            </a:fld>
            <a:endParaRPr lang="en-US"/>
          </a:p>
        </p:txBody>
      </p:sp>
    </p:spTree>
    <p:extLst>
      <p:ext uri="{BB962C8B-B14F-4D97-AF65-F5344CB8AC3E}">
        <p14:creationId xmlns:p14="http://schemas.microsoft.com/office/powerpoint/2010/main" val="1143532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Text in 1 column">
    <p:spTree>
      <p:nvGrpSpPr>
        <p:cNvPr id="1" name=""/>
        <p:cNvGrpSpPr/>
        <p:nvPr/>
      </p:nvGrpSpPr>
      <p:grpSpPr>
        <a:xfrm>
          <a:off x="0" y="0"/>
          <a:ext cx="0" cy="0"/>
          <a:chOff x="0" y="0"/>
          <a:chExt cx="0" cy="0"/>
        </a:xfrm>
      </p:grpSpPr>
      <p:sp>
        <p:nvSpPr>
          <p:cNvPr id="2" name="Title 1"/>
          <p:cNvSpPr>
            <a:spLocks noGrp="1"/>
          </p:cNvSpPr>
          <p:nvPr>
            <p:ph type="ctrTitle"/>
          </p:nvPr>
        </p:nvSpPr>
        <p:spPr>
          <a:xfrm>
            <a:off x="979408" y="513076"/>
            <a:ext cx="10485032" cy="1036756"/>
          </a:xfrm>
        </p:spPr>
        <p:txBody>
          <a:bodyPr lIns="0" tIns="0" rIns="0" bIns="0" anchor="b"/>
          <a:lstStyle/>
          <a:p>
            <a:r>
              <a:rPr lang="en-US" dirty="0"/>
              <a:t>Click to edit Master title style</a:t>
            </a:r>
          </a:p>
        </p:txBody>
      </p:sp>
      <p:sp>
        <p:nvSpPr>
          <p:cNvPr id="3" name="Subtitle 2"/>
          <p:cNvSpPr>
            <a:spLocks noGrp="1"/>
          </p:cNvSpPr>
          <p:nvPr>
            <p:ph type="subTitle" idx="1"/>
          </p:nvPr>
        </p:nvSpPr>
        <p:spPr>
          <a:xfrm>
            <a:off x="979408" y="1983785"/>
            <a:ext cx="10485032" cy="4119415"/>
          </a:xfrm>
        </p:spPr>
        <p:txBody>
          <a:bodyPr lIns="0" tIns="0" rIns="0" bIns="0"/>
          <a:lstStyle>
            <a:lvl1pPr marL="0" indent="0" algn="l">
              <a:buNone/>
              <a:defRPr/>
            </a:lvl1pPr>
            <a:lvl2pPr marL="458892" indent="0" algn="ctr">
              <a:buNone/>
              <a:defRPr/>
            </a:lvl2pPr>
            <a:lvl3pPr marL="917783" indent="0" algn="ctr">
              <a:buNone/>
              <a:defRPr/>
            </a:lvl3pPr>
            <a:lvl4pPr marL="1376675" indent="0" algn="ctr">
              <a:buNone/>
              <a:defRPr/>
            </a:lvl4pPr>
            <a:lvl5pPr marL="1835567" indent="0" algn="ctr">
              <a:buNone/>
              <a:defRPr/>
            </a:lvl5pPr>
            <a:lvl6pPr marL="2294458" indent="0" algn="ctr">
              <a:buNone/>
              <a:defRPr/>
            </a:lvl6pPr>
            <a:lvl7pPr marL="2753350" indent="0" algn="ctr">
              <a:buNone/>
              <a:defRPr/>
            </a:lvl7pPr>
            <a:lvl8pPr marL="3212241" indent="0" algn="ctr">
              <a:buNone/>
              <a:defRPr/>
            </a:lvl8pPr>
            <a:lvl9pPr marL="3671133" indent="0" algn="ctr">
              <a:buNone/>
              <a:defRPr/>
            </a:lvl9pPr>
          </a:lstStyle>
          <a:p>
            <a:pPr lvl="0"/>
            <a:r>
              <a:rPr lang="en-US" dirty="0"/>
              <a:t>Click to edit Master subtitle style</a:t>
            </a:r>
          </a:p>
        </p:txBody>
      </p:sp>
    </p:spTree>
    <p:extLst>
      <p:ext uri="{BB962C8B-B14F-4D97-AF65-F5344CB8AC3E}">
        <p14:creationId xmlns:p14="http://schemas.microsoft.com/office/powerpoint/2010/main" val="37600883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3"/>
            <a:ext cx="8534400" cy="1752600"/>
          </a:xfrm>
        </p:spPr>
        <p:txBody>
          <a:bodyPr/>
          <a:lstStyle>
            <a:lvl1pPr marL="0" indent="0" algn="ctr">
              <a:buNone/>
              <a:defRPr>
                <a:solidFill>
                  <a:schemeClr val="tx1">
                    <a:tint val="75000"/>
                  </a:schemeClr>
                </a:solidFill>
              </a:defRPr>
            </a:lvl1pPr>
            <a:lvl2pPr marL="453638" indent="0" algn="ctr">
              <a:buNone/>
              <a:defRPr>
                <a:solidFill>
                  <a:schemeClr val="tx1">
                    <a:tint val="75000"/>
                  </a:schemeClr>
                </a:solidFill>
              </a:defRPr>
            </a:lvl2pPr>
            <a:lvl3pPr marL="907277" indent="0" algn="ctr">
              <a:buNone/>
              <a:defRPr>
                <a:solidFill>
                  <a:schemeClr val="tx1">
                    <a:tint val="75000"/>
                  </a:schemeClr>
                </a:solidFill>
              </a:defRPr>
            </a:lvl3pPr>
            <a:lvl4pPr marL="1360915" indent="0" algn="ctr">
              <a:buNone/>
              <a:defRPr>
                <a:solidFill>
                  <a:schemeClr val="tx1">
                    <a:tint val="75000"/>
                  </a:schemeClr>
                </a:solidFill>
              </a:defRPr>
            </a:lvl4pPr>
            <a:lvl5pPr marL="1814553" indent="0" algn="ctr">
              <a:buNone/>
              <a:defRPr>
                <a:solidFill>
                  <a:schemeClr val="tx1">
                    <a:tint val="75000"/>
                  </a:schemeClr>
                </a:solidFill>
              </a:defRPr>
            </a:lvl5pPr>
            <a:lvl6pPr marL="2268190" indent="0" algn="ctr">
              <a:buNone/>
              <a:defRPr>
                <a:solidFill>
                  <a:schemeClr val="tx1">
                    <a:tint val="75000"/>
                  </a:schemeClr>
                </a:solidFill>
              </a:defRPr>
            </a:lvl6pPr>
            <a:lvl7pPr marL="2721830" indent="0" algn="ctr">
              <a:buNone/>
              <a:defRPr>
                <a:solidFill>
                  <a:schemeClr val="tx1">
                    <a:tint val="75000"/>
                  </a:schemeClr>
                </a:solidFill>
              </a:defRPr>
            </a:lvl7pPr>
            <a:lvl8pPr marL="3175469" indent="0" algn="ctr">
              <a:buNone/>
              <a:defRPr>
                <a:solidFill>
                  <a:schemeClr val="tx1">
                    <a:tint val="75000"/>
                  </a:schemeClr>
                </a:solidFill>
              </a:defRPr>
            </a:lvl8pPr>
            <a:lvl9pPr marL="36291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6764A89-0B4F-4D9F-ACAA-73FACED540E0}" type="datetimeFigureOut">
              <a:rPr lang="en-US"/>
              <a:pPr>
                <a:defRPr/>
              </a:pPr>
              <a:t>2/29/2024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57261-4FEB-4D29-B32B-A61FFA5A5AB7}" type="slidenum">
              <a:rPr lang="en-US"/>
              <a:pPr>
                <a:defRPr/>
              </a:pPr>
              <a:t>‹#›</a:t>
            </a:fld>
            <a:endParaRPr lang="en-US"/>
          </a:p>
        </p:txBody>
      </p:sp>
    </p:spTree>
    <p:extLst>
      <p:ext uri="{BB962C8B-B14F-4D97-AF65-F5344CB8AC3E}">
        <p14:creationId xmlns:p14="http://schemas.microsoft.com/office/powerpoint/2010/main" val="283288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3D175B8-8ACE-4BA8-8022-71C2F9593C12}" type="datetimeFigureOut">
              <a:rPr lang="en-US"/>
              <a:pPr>
                <a:defRPr/>
              </a:pPr>
              <a:t>2/29/2024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7D0FF6-EF8B-4157-8747-D41429230EAD}" type="slidenum">
              <a:rPr lang="en-US"/>
              <a:pPr>
                <a:defRPr/>
              </a:pPr>
              <a:t>‹#›</a:t>
            </a:fld>
            <a:endParaRPr lang="en-US"/>
          </a:p>
        </p:txBody>
      </p:sp>
    </p:spTree>
    <p:extLst>
      <p:ext uri="{BB962C8B-B14F-4D97-AF65-F5344CB8AC3E}">
        <p14:creationId xmlns:p14="http://schemas.microsoft.com/office/powerpoint/2010/main" val="327469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3" y="4406903"/>
            <a:ext cx="10363200" cy="1362075"/>
          </a:xfrm>
        </p:spPr>
        <p:txBody>
          <a:bodyPr anchor="t"/>
          <a:lstStyle>
            <a:lvl1pPr algn="l">
              <a:defRPr sz="4015" b="1" cap="all"/>
            </a:lvl1pPr>
          </a:lstStyle>
          <a:p>
            <a:r>
              <a:rPr lang="en-US"/>
              <a:t>Click to edit Master title style</a:t>
            </a:r>
          </a:p>
        </p:txBody>
      </p:sp>
      <p:sp>
        <p:nvSpPr>
          <p:cNvPr id="3" name="Text Placeholder 2"/>
          <p:cNvSpPr>
            <a:spLocks noGrp="1"/>
          </p:cNvSpPr>
          <p:nvPr>
            <p:ph type="body" idx="1"/>
          </p:nvPr>
        </p:nvSpPr>
        <p:spPr>
          <a:xfrm>
            <a:off x="963083" y="2906716"/>
            <a:ext cx="10363200" cy="1500187"/>
          </a:xfrm>
        </p:spPr>
        <p:txBody>
          <a:bodyPr anchor="b"/>
          <a:lstStyle>
            <a:lvl1pPr marL="0" indent="0">
              <a:buNone/>
              <a:defRPr sz="2007">
                <a:solidFill>
                  <a:schemeClr val="tx1">
                    <a:tint val="75000"/>
                  </a:schemeClr>
                </a:solidFill>
              </a:defRPr>
            </a:lvl1pPr>
            <a:lvl2pPr marL="453638" indent="0">
              <a:buNone/>
              <a:defRPr sz="1807">
                <a:solidFill>
                  <a:schemeClr val="tx1">
                    <a:tint val="75000"/>
                  </a:schemeClr>
                </a:solidFill>
              </a:defRPr>
            </a:lvl2pPr>
            <a:lvl3pPr marL="907277" indent="0">
              <a:buNone/>
              <a:defRPr sz="1606">
                <a:solidFill>
                  <a:schemeClr val="tx1">
                    <a:tint val="75000"/>
                  </a:schemeClr>
                </a:solidFill>
              </a:defRPr>
            </a:lvl3pPr>
            <a:lvl4pPr marL="1360915" indent="0">
              <a:buNone/>
              <a:defRPr sz="1405">
                <a:solidFill>
                  <a:schemeClr val="tx1">
                    <a:tint val="75000"/>
                  </a:schemeClr>
                </a:solidFill>
              </a:defRPr>
            </a:lvl4pPr>
            <a:lvl5pPr marL="1814553" indent="0">
              <a:buNone/>
              <a:defRPr sz="1405">
                <a:solidFill>
                  <a:schemeClr val="tx1">
                    <a:tint val="75000"/>
                  </a:schemeClr>
                </a:solidFill>
              </a:defRPr>
            </a:lvl5pPr>
            <a:lvl6pPr marL="2268190" indent="0">
              <a:buNone/>
              <a:defRPr sz="1405">
                <a:solidFill>
                  <a:schemeClr val="tx1">
                    <a:tint val="75000"/>
                  </a:schemeClr>
                </a:solidFill>
              </a:defRPr>
            </a:lvl6pPr>
            <a:lvl7pPr marL="2721830" indent="0">
              <a:buNone/>
              <a:defRPr sz="1405">
                <a:solidFill>
                  <a:schemeClr val="tx1">
                    <a:tint val="75000"/>
                  </a:schemeClr>
                </a:solidFill>
              </a:defRPr>
            </a:lvl7pPr>
            <a:lvl8pPr marL="3175469" indent="0">
              <a:buNone/>
              <a:defRPr sz="1405">
                <a:solidFill>
                  <a:schemeClr val="tx1">
                    <a:tint val="75000"/>
                  </a:schemeClr>
                </a:solidFill>
              </a:defRPr>
            </a:lvl8pPr>
            <a:lvl9pPr marL="3629105" indent="0">
              <a:buNone/>
              <a:defRPr sz="140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7DB1B9-691B-4EE9-92B9-7F8588556576}" type="datetimeFigureOut">
              <a:rPr lang="en-US"/>
              <a:pPr>
                <a:defRPr/>
              </a:pPr>
              <a:t>2/29/2024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300930-769B-4B02-B004-8E67792FCDCF}" type="slidenum">
              <a:rPr lang="en-US"/>
              <a:pPr>
                <a:defRPr/>
              </a:pPr>
              <a:t>‹#›</a:t>
            </a:fld>
            <a:endParaRPr lang="en-US"/>
          </a:p>
        </p:txBody>
      </p:sp>
    </p:spTree>
    <p:extLst>
      <p:ext uri="{BB962C8B-B14F-4D97-AF65-F5344CB8AC3E}">
        <p14:creationId xmlns:p14="http://schemas.microsoft.com/office/powerpoint/2010/main" val="415461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9022" y="1593850"/>
            <a:ext cx="5293783" cy="4510088"/>
          </a:xfrm>
        </p:spPr>
        <p:txBody>
          <a:bodyPr/>
          <a:lstStyle>
            <a:lvl1pPr>
              <a:defRPr sz="2810"/>
            </a:lvl1pPr>
            <a:lvl2pPr>
              <a:defRPr sz="2409"/>
            </a:lvl2pPr>
            <a:lvl3pPr>
              <a:defRPr sz="2007"/>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1593850"/>
            <a:ext cx="5293784" cy="4510088"/>
          </a:xfrm>
        </p:spPr>
        <p:txBody>
          <a:bodyPr/>
          <a:lstStyle>
            <a:lvl1pPr>
              <a:defRPr sz="2810"/>
            </a:lvl1pPr>
            <a:lvl2pPr>
              <a:defRPr sz="2409"/>
            </a:lvl2pPr>
            <a:lvl3pPr>
              <a:defRPr sz="2007"/>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72EF19E-717B-4FEF-84E6-372D8DD5149D}" type="datetimeFigureOut">
              <a:rPr lang="en-US"/>
              <a:pPr>
                <a:defRPr/>
              </a:pPr>
              <a:t>2/29/2024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2F41D6-E45E-4631-BF41-A694E208181E}" type="slidenum">
              <a:rPr lang="en-US"/>
              <a:pPr>
                <a:defRPr/>
              </a:pPr>
              <a:t>‹#›</a:t>
            </a:fld>
            <a:endParaRPr lang="en-US"/>
          </a:p>
        </p:txBody>
      </p:sp>
    </p:spTree>
    <p:extLst>
      <p:ext uri="{BB962C8B-B14F-4D97-AF65-F5344CB8AC3E}">
        <p14:creationId xmlns:p14="http://schemas.microsoft.com/office/powerpoint/2010/main" val="381386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409" b="1"/>
            </a:lvl1pPr>
            <a:lvl2pPr marL="453638" indent="0">
              <a:buNone/>
              <a:defRPr sz="2007" b="1"/>
            </a:lvl2pPr>
            <a:lvl3pPr marL="907277" indent="0">
              <a:buNone/>
              <a:defRPr sz="1807" b="1"/>
            </a:lvl3pPr>
            <a:lvl4pPr marL="1360915" indent="0">
              <a:buNone/>
              <a:defRPr sz="1606" b="1"/>
            </a:lvl4pPr>
            <a:lvl5pPr marL="1814553" indent="0">
              <a:buNone/>
              <a:defRPr sz="1606" b="1"/>
            </a:lvl5pPr>
            <a:lvl6pPr marL="2268190" indent="0">
              <a:buNone/>
              <a:defRPr sz="1606" b="1"/>
            </a:lvl6pPr>
            <a:lvl7pPr marL="2721830" indent="0">
              <a:buNone/>
              <a:defRPr sz="1606" b="1"/>
            </a:lvl7pPr>
            <a:lvl8pPr marL="3175469" indent="0">
              <a:buNone/>
              <a:defRPr sz="1606" b="1"/>
            </a:lvl8pPr>
            <a:lvl9pPr marL="3629105" indent="0">
              <a:buNone/>
              <a:defRPr sz="160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409"/>
            </a:lvl1pPr>
            <a:lvl2pPr>
              <a:defRPr sz="2007"/>
            </a:lvl2pPr>
            <a:lvl3pPr>
              <a:defRPr sz="1807"/>
            </a:lvl3pPr>
            <a:lvl4pPr>
              <a:defRPr sz="1606"/>
            </a:lvl4pPr>
            <a:lvl5pPr>
              <a:defRPr sz="1606"/>
            </a:lvl5pPr>
            <a:lvl6pPr>
              <a:defRPr sz="1606"/>
            </a:lvl6pPr>
            <a:lvl7pPr>
              <a:defRPr sz="1606"/>
            </a:lvl7pPr>
            <a:lvl8pPr>
              <a:defRPr sz="1606"/>
            </a:lvl8pPr>
            <a:lvl9pPr>
              <a:defRPr sz="16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9" b="1"/>
            </a:lvl1pPr>
            <a:lvl2pPr marL="453638" indent="0">
              <a:buNone/>
              <a:defRPr sz="2007" b="1"/>
            </a:lvl2pPr>
            <a:lvl3pPr marL="907277" indent="0">
              <a:buNone/>
              <a:defRPr sz="1807" b="1"/>
            </a:lvl3pPr>
            <a:lvl4pPr marL="1360915" indent="0">
              <a:buNone/>
              <a:defRPr sz="1606" b="1"/>
            </a:lvl4pPr>
            <a:lvl5pPr marL="1814553" indent="0">
              <a:buNone/>
              <a:defRPr sz="1606" b="1"/>
            </a:lvl5pPr>
            <a:lvl6pPr marL="2268190" indent="0">
              <a:buNone/>
              <a:defRPr sz="1606" b="1"/>
            </a:lvl6pPr>
            <a:lvl7pPr marL="2721830" indent="0">
              <a:buNone/>
              <a:defRPr sz="1606" b="1"/>
            </a:lvl7pPr>
            <a:lvl8pPr marL="3175469" indent="0">
              <a:buNone/>
              <a:defRPr sz="1606" b="1"/>
            </a:lvl8pPr>
            <a:lvl9pPr marL="3629105" indent="0">
              <a:buNone/>
              <a:defRPr sz="1606"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9"/>
            </a:lvl1pPr>
            <a:lvl2pPr>
              <a:defRPr sz="2007"/>
            </a:lvl2pPr>
            <a:lvl3pPr>
              <a:defRPr sz="1807"/>
            </a:lvl3pPr>
            <a:lvl4pPr>
              <a:defRPr sz="1606"/>
            </a:lvl4pPr>
            <a:lvl5pPr>
              <a:defRPr sz="1606"/>
            </a:lvl5pPr>
            <a:lvl6pPr>
              <a:defRPr sz="1606"/>
            </a:lvl6pPr>
            <a:lvl7pPr>
              <a:defRPr sz="1606"/>
            </a:lvl7pPr>
            <a:lvl8pPr>
              <a:defRPr sz="1606"/>
            </a:lvl8pPr>
            <a:lvl9pPr>
              <a:defRPr sz="16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E5C46C3-A78E-4DB9-A9DD-8D2E976C7675}" type="datetimeFigureOut">
              <a:rPr lang="en-US"/>
              <a:pPr>
                <a:defRPr/>
              </a:pPr>
              <a:t>2/29/2024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C0C2F05-FD48-44A8-BA89-B83F190A2D81}" type="slidenum">
              <a:rPr lang="en-US"/>
              <a:pPr>
                <a:defRPr/>
              </a:pPr>
              <a:t>‹#›</a:t>
            </a:fld>
            <a:endParaRPr lang="en-US"/>
          </a:p>
        </p:txBody>
      </p:sp>
    </p:spTree>
    <p:extLst>
      <p:ext uri="{BB962C8B-B14F-4D97-AF65-F5344CB8AC3E}">
        <p14:creationId xmlns:p14="http://schemas.microsoft.com/office/powerpoint/2010/main" val="3299672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A4F04-27AD-42AE-BCFA-FF9E72F81C91}" type="datetimeFigureOut">
              <a:rPr lang="en-US"/>
              <a:pPr>
                <a:defRPr/>
              </a:pPr>
              <a:t>2/29/2024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A564DD-70EA-4E2B-9FFC-D9F193618539}" type="slidenum">
              <a:rPr lang="en-US"/>
              <a:pPr>
                <a:defRPr/>
              </a:pPr>
              <a:t>‹#›</a:t>
            </a:fld>
            <a:endParaRPr lang="en-US"/>
          </a:p>
        </p:txBody>
      </p:sp>
    </p:spTree>
    <p:extLst>
      <p:ext uri="{BB962C8B-B14F-4D97-AF65-F5344CB8AC3E}">
        <p14:creationId xmlns:p14="http://schemas.microsoft.com/office/powerpoint/2010/main" val="31143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4F7690-614A-4B83-AB7A-E0596338DB00}" type="datetimeFigureOut">
              <a:rPr lang="en-US"/>
              <a:pPr>
                <a:defRPr/>
              </a:pPr>
              <a:t>2/29/2024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D1621D-5539-4643-857E-A281091CFF87}" type="slidenum">
              <a:rPr lang="en-US"/>
              <a:pPr>
                <a:defRPr/>
              </a:pPr>
              <a:t>‹#›</a:t>
            </a:fld>
            <a:endParaRPr lang="en-US"/>
          </a:p>
        </p:txBody>
      </p:sp>
    </p:spTree>
    <p:extLst>
      <p:ext uri="{BB962C8B-B14F-4D97-AF65-F5344CB8AC3E}">
        <p14:creationId xmlns:p14="http://schemas.microsoft.com/office/powerpoint/2010/main" val="3978883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3" cy="1162050"/>
          </a:xfrm>
        </p:spPr>
        <p:txBody>
          <a:bodyPr anchor="b"/>
          <a:lstStyle>
            <a:lvl1pPr algn="l">
              <a:defRPr sz="2007"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3212"/>
            </a:lvl1pPr>
            <a:lvl2pPr>
              <a:defRPr sz="2810"/>
            </a:lvl2pPr>
            <a:lvl3pPr>
              <a:defRPr sz="2409"/>
            </a:lvl3pPr>
            <a:lvl4pPr>
              <a:defRPr sz="2007"/>
            </a:lvl4pPr>
            <a:lvl5pPr>
              <a:defRPr sz="2007"/>
            </a:lvl5pPr>
            <a:lvl6pPr>
              <a:defRPr sz="2007"/>
            </a:lvl6pPr>
            <a:lvl7pPr>
              <a:defRPr sz="2007"/>
            </a:lvl7pPr>
            <a:lvl8pPr>
              <a:defRPr sz="2007"/>
            </a:lvl8pPr>
            <a:lvl9pPr>
              <a:defRPr sz="20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3" cy="4691063"/>
          </a:xfrm>
        </p:spPr>
        <p:txBody>
          <a:bodyPr/>
          <a:lstStyle>
            <a:lvl1pPr marL="0" indent="0">
              <a:buNone/>
              <a:defRPr sz="1405"/>
            </a:lvl1pPr>
            <a:lvl2pPr marL="453638" indent="0">
              <a:buNone/>
              <a:defRPr sz="1204"/>
            </a:lvl2pPr>
            <a:lvl3pPr marL="907277" indent="0">
              <a:buNone/>
              <a:defRPr sz="1004"/>
            </a:lvl3pPr>
            <a:lvl4pPr marL="1360915" indent="0">
              <a:buNone/>
              <a:defRPr sz="903"/>
            </a:lvl4pPr>
            <a:lvl5pPr marL="1814553" indent="0">
              <a:buNone/>
              <a:defRPr sz="903"/>
            </a:lvl5pPr>
            <a:lvl6pPr marL="2268190" indent="0">
              <a:buNone/>
              <a:defRPr sz="903"/>
            </a:lvl6pPr>
            <a:lvl7pPr marL="2721830" indent="0">
              <a:buNone/>
              <a:defRPr sz="903"/>
            </a:lvl7pPr>
            <a:lvl8pPr marL="3175469" indent="0">
              <a:buNone/>
              <a:defRPr sz="903"/>
            </a:lvl8pPr>
            <a:lvl9pPr marL="3629105" indent="0">
              <a:buNone/>
              <a:defRPr sz="90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59D0F1-D8FD-4AC8-984F-E68B26C54636}" type="datetimeFigureOut">
              <a:rPr lang="en-US"/>
              <a:pPr>
                <a:defRPr/>
              </a:pPr>
              <a:t>2/29/2024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29F22C-704D-4189-8937-DA26E681ED8E}" type="slidenum">
              <a:rPr lang="en-US"/>
              <a:pPr>
                <a:defRPr/>
              </a:pPr>
              <a:t>‹#›</a:t>
            </a:fld>
            <a:endParaRPr lang="en-US"/>
          </a:p>
        </p:txBody>
      </p:sp>
    </p:spTree>
    <p:extLst>
      <p:ext uri="{BB962C8B-B14F-4D97-AF65-F5344CB8AC3E}">
        <p14:creationId xmlns:p14="http://schemas.microsoft.com/office/powerpoint/2010/main" val="2352339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3"/>
          <a:srcRect/>
          <a:stretch>
            <a:fillRect/>
          </a:stretch>
        </p:blipFill>
        <p:spPr bwMode="auto">
          <a:xfrm>
            <a:off x="0" y="0"/>
            <a:ext cx="12400797" cy="6883494"/>
          </a:xfrm>
          <a:prstGeom prst="rect">
            <a:avLst/>
          </a:prstGeom>
          <a:noFill/>
          <a:ln w="9525">
            <a:noFill/>
            <a:miter lim="800000"/>
            <a:headEnd/>
            <a:tailEnd/>
          </a:ln>
        </p:spPr>
      </p:pic>
      <p:pic>
        <p:nvPicPr>
          <p:cNvPr id="3075" name="Picture 5" descr="C:\Documents and Settings\Administrator\My Documents\Design - Working File\Chemistry Department Slide show\logo.jpg"/>
          <p:cNvPicPr>
            <a:picLocks noChangeAspect="1" noChangeArrowheads="1"/>
          </p:cNvPicPr>
          <p:nvPr userDrawn="1"/>
        </p:nvPicPr>
        <p:blipFill>
          <a:blip r:embed="rId4"/>
          <a:srcRect/>
          <a:stretch>
            <a:fillRect/>
          </a:stretch>
        </p:blipFill>
        <p:spPr bwMode="auto">
          <a:xfrm>
            <a:off x="1" y="1"/>
            <a:ext cx="1752169" cy="1367138"/>
          </a:xfrm>
          <a:prstGeom prst="rect">
            <a:avLst/>
          </a:prstGeom>
          <a:noFill/>
          <a:ln w="9525">
            <a:noFill/>
            <a:miter lim="800000"/>
            <a:headEnd/>
            <a:tailEnd/>
          </a:ln>
        </p:spPr>
      </p:pic>
    </p:spTree>
    <p:extLst>
      <p:ext uri="{BB962C8B-B14F-4D97-AF65-F5344CB8AC3E}">
        <p14:creationId xmlns:p14="http://schemas.microsoft.com/office/powerpoint/2010/main" val="243225598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8892" rtl="0" eaLnBrk="0" fontAlgn="base" hangingPunct="0">
        <a:spcBef>
          <a:spcPct val="0"/>
        </a:spcBef>
        <a:spcAft>
          <a:spcPct val="0"/>
        </a:spcAft>
        <a:defRPr sz="3212" b="1" kern="1200">
          <a:solidFill>
            <a:schemeClr val="tx1"/>
          </a:solidFill>
          <a:latin typeface="Arial"/>
          <a:ea typeface="MS PGothic" pitchFamily="34" charset="-128"/>
          <a:cs typeface="Arial"/>
        </a:defRPr>
      </a:lvl1pPr>
      <a:lvl2pPr algn="ctr" defTabSz="458892" rtl="0" eaLnBrk="0" fontAlgn="base" hangingPunct="0">
        <a:spcBef>
          <a:spcPct val="0"/>
        </a:spcBef>
        <a:spcAft>
          <a:spcPct val="0"/>
        </a:spcAft>
        <a:defRPr sz="3212" b="1">
          <a:solidFill>
            <a:schemeClr val="tx1"/>
          </a:solidFill>
          <a:latin typeface="Arial" charset="0"/>
          <a:ea typeface="MS PGothic" pitchFamily="34" charset="-128"/>
          <a:cs typeface="Arial" pitchFamily="34" charset="0"/>
        </a:defRPr>
      </a:lvl2pPr>
      <a:lvl3pPr algn="ctr" defTabSz="458892" rtl="0" eaLnBrk="0" fontAlgn="base" hangingPunct="0">
        <a:spcBef>
          <a:spcPct val="0"/>
        </a:spcBef>
        <a:spcAft>
          <a:spcPct val="0"/>
        </a:spcAft>
        <a:defRPr sz="3212" b="1">
          <a:solidFill>
            <a:schemeClr val="tx1"/>
          </a:solidFill>
          <a:latin typeface="Arial" charset="0"/>
          <a:ea typeface="MS PGothic" pitchFamily="34" charset="-128"/>
          <a:cs typeface="Arial" pitchFamily="34" charset="0"/>
        </a:defRPr>
      </a:lvl3pPr>
      <a:lvl4pPr algn="ctr" defTabSz="458892" rtl="0" eaLnBrk="0" fontAlgn="base" hangingPunct="0">
        <a:spcBef>
          <a:spcPct val="0"/>
        </a:spcBef>
        <a:spcAft>
          <a:spcPct val="0"/>
        </a:spcAft>
        <a:defRPr sz="3212" b="1">
          <a:solidFill>
            <a:schemeClr val="tx1"/>
          </a:solidFill>
          <a:latin typeface="Arial" charset="0"/>
          <a:ea typeface="MS PGothic" pitchFamily="34" charset="-128"/>
          <a:cs typeface="Arial" pitchFamily="34" charset="0"/>
        </a:defRPr>
      </a:lvl4pPr>
      <a:lvl5pPr algn="ctr" defTabSz="458892" rtl="0" eaLnBrk="0" fontAlgn="base" hangingPunct="0">
        <a:spcBef>
          <a:spcPct val="0"/>
        </a:spcBef>
        <a:spcAft>
          <a:spcPct val="0"/>
        </a:spcAft>
        <a:defRPr sz="3212" b="1">
          <a:solidFill>
            <a:schemeClr val="tx1"/>
          </a:solidFill>
          <a:latin typeface="Arial" charset="0"/>
          <a:ea typeface="MS PGothic" pitchFamily="34" charset="-128"/>
          <a:cs typeface="Arial" pitchFamily="34" charset="0"/>
        </a:defRPr>
      </a:lvl5pPr>
      <a:lvl6pPr marL="458892" algn="ctr" defTabSz="458892" rtl="0" fontAlgn="base">
        <a:spcBef>
          <a:spcPct val="0"/>
        </a:spcBef>
        <a:spcAft>
          <a:spcPct val="0"/>
        </a:spcAft>
        <a:defRPr sz="3212" b="1">
          <a:solidFill>
            <a:schemeClr val="tx1"/>
          </a:solidFill>
          <a:latin typeface="Arial" charset="0"/>
          <a:ea typeface="ＭＳ Ｐゴシック" charset="0"/>
        </a:defRPr>
      </a:lvl6pPr>
      <a:lvl7pPr marL="917783" algn="ctr" defTabSz="458892" rtl="0" fontAlgn="base">
        <a:spcBef>
          <a:spcPct val="0"/>
        </a:spcBef>
        <a:spcAft>
          <a:spcPct val="0"/>
        </a:spcAft>
        <a:defRPr sz="3212" b="1">
          <a:solidFill>
            <a:schemeClr val="tx1"/>
          </a:solidFill>
          <a:latin typeface="Arial" charset="0"/>
          <a:ea typeface="ＭＳ Ｐゴシック" charset="0"/>
        </a:defRPr>
      </a:lvl7pPr>
      <a:lvl8pPr marL="1376675" algn="ctr" defTabSz="458892" rtl="0" fontAlgn="base">
        <a:spcBef>
          <a:spcPct val="0"/>
        </a:spcBef>
        <a:spcAft>
          <a:spcPct val="0"/>
        </a:spcAft>
        <a:defRPr sz="3212" b="1">
          <a:solidFill>
            <a:schemeClr val="tx1"/>
          </a:solidFill>
          <a:latin typeface="Arial" charset="0"/>
          <a:ea typeface="ＭＳ Ｐゴシック" charset="0"/>
        </a:defRPr>
      </a:lvl8pPr>
      <a:lvl9pPr marL="1835567" algn="ctr" defTabSz="458892" rtl="0" fontAlgn="base">
        <a:spcBef>
          <a:spcPct val="0"/>
        </a:spcBef>
        <a:spcAft>
          <a:spcPct val="0"/>
        </a:spcAft>
        <a:defRPr sz="3212" b="1">
          <a:solidFill>
            <a:schemeClr val="tx1"/>
          </a:solidFill>
          <a:latin typeface="Arial" charset="0"/>
          <a:ea typeface="ＭＳ Ｐゴシック" charset="0"/>
        </a:defRPr>
      </a:lvl9pPr>
    </p:titleStyle>
    <p:bodyStyle>
      <a:lvl1pPr marL="344169" indent="-344169" algn="ctr" defTabSz="458892" rtl="0" eaLnBrk="0" fontAlgn="base" hangingPunct="0">
        <a:spcBef>
          <a:spcPct val="20000"/>
        </a:spcBef>
        <a:spcAft>
          <a:spcPct val="0"/>
        </a:spcAft>
        <a:buFont typeface="Arial" pitchFamily="34" charset="0"/>
        <a:defRPr sz="2409" kern="1200">
          <a:solidFill>
            <a:schemeClr val="tx1"/>
          </a:solidFill>
          <a:latin typeface="Arial"/>
          <a:ea typeface="MS PGothic" pitchFamily="34" charset="-128"/>
          <a:cs typeface="Arial"/>
        </a:defRPr>
      </a:lvl1pPr>
      <a:lvl2pPr marL="745699" indent="-286807" algn="l" defTabSz="458892" rtl="0" eaLnBrk="0" fontAlgn="base" hangingPunct="0">
        <a:spcBef>
          <a:spcPct val="20000"/>
        </a:spcBef>
        <a:spcAft>
          <a:spcPct val="0"/>
        </a:spcAft>
        <a:buFont typeface="Arial" pitchFamily="34" charset="0"/>
        <a:buChar char="–"/>
        <a:defRPr sz="2810" kern="1200">
          <a:solidFill>
            <a:schemeClr val="tx1"/>
          </a:solidFill>
          <a:latin typeface="+mn-lt"/>
          <a:ea typeface="MS PGothic" pitchFamily="34" charset="-128"/>
          <a:cs typeface="+mn-cs"/>
        </a:defRPr>
      </a:lvl2pPr>
      <a:lvl3pPr marL="1147229" indent="-229446" algn="l" defTabSz="458892" rtl="0" eaLnBrk="0" fontAlgn="base" hangingPunct="0">
        <a:spcBef>
          <a:spcPct val="20000"/>
        </a:spcBef>
        <a:spcAft>
          <a:spcPct val="0"/>
        </a:spcAft>
        <a:buFont typeface="Arial" pitchFamily="34" charset="0"/>
        <a:buChar char="•"/>
        <a:defRPr sz="2409" kern="1200">
          <a:solidFill>
            <a:schemeClr val="tx1"/>
          </a:solidFill>
          <a:latin typeface="+mn-lt"/>
          <a:ea typeface="MS PGothic" pitchFamily="34" charset="-128"/>
          <a:cs typeface="+mn-cs"/>
        </a:defRPr>
      </a:lvl3pPr>
      <a:lvl4pPr marL="1606121" indent="-229446" algn="l" defTabSz="458892" rtl="0" eaLnBrk="0" fontAlgn="base" hangingPunct="0">
        <a:spcBef>
          <a:spcPct val="20000"/>
        </a:spcBef>
        <a:spcAft>
          <a:spcPct val="0"/>
        </a:spcAft>
        <a:buFont typeface="Arial" pitchFamily="34" charset="0"/>
        <a:buChar char="–"/>
        <a:defRPr sz="2007" kern="1200">
          <a:solidFill>
            <a:schemeClr val="tx1"/>
          </a:solidFill>
          <a:latin typeface="+mn-lt"/>
          <a:ea typeface="MS PGothic" pitchFamily="34" charset="-128"/>
          <a:cs typeface="+mn-cs"/>
        </a:defRPr>
      </a:lvl4pPr>
      <a:lvl5pPr marL="2065012" indent="-229446" algn="l" defTabSz="458892" rtl="0" eaLnBrk="0" fontAlgn="base" hangingPunct="0">
        <a:spcBef>
          <a:spcPct val="20000"/>
        </a:spcBef>
        <a:spcAft>
          <a:spcPct val="0"/>
        </a:spcAft>
        <a:buFont typeface="Arial" pitchFamily="34" charset="0"/>
        <a:buChar char="»"/>
        <a:defRPr sz="2007" kern="1200">
          <a:solidFill>
            <a:schemeClr val="tx1"/>
          </a:solidFill>
          <a:latin typeface="+mn-lt"/>
          <a:ea typeface="MS PGothic" pitchFamily="34" charset="-128"/>
          <a:cs typeface="+mn-cs"/>
        </a:defRPr>
      </a:lvl5pPr>
      <a:lvl6pPr marL="2523904" indent="-229446" algn="l" defTabSz="458892" rtl="0" eaLnBrk="1" latinLnBrk="0" hangingPunct="1">
        <a:spcBef>
          <a:spcPct val="20000"/>
        </a:spcBef>
        <a:buFont typeface="Arial"/>
        <a:buChar char="•"/>
        <a:defRPr sz="2007" kern="1200">
          <a:solidFill>
            <a:schemeClr val="tx1"/>
          </a:solidFill>
          <a:latin typeface="+mn-lt"/>
          <a:ea typeface="+mn-ea"/>
          <a:cs typeface="+mn-cs"/>
        </a:defRPr>
      </a:lvl6pPr>
      <a:lvl7pPr marL="2982796" indent="-229446" algn="l" defTabSz="458892" rtl="0" eaLnBrk="1" latinLnBrk="0" hangingPunct="1">
        <a:spcBef>
          <a:spcPct val="20000"/>
        </a:spcBef>
        <a:buFont typeface="Arial"/>
        <a:buChar char="•"/>
        <a:defRPr sz="2007" kern="1200">
          <a:solidFill>
            <a:schemeClr val="tx1"/>
          </a:solidFill>
          <a:latin typeface="+mn-lt"/>
          <a:ea typeface="+mn-ea"/>
          <a:cs typeface="+mn-cs"/>
        </a:defRPr>
      </a:lvl7pPr>
      <a:lvl8pPr marL="3441687" indent="-229446" algn="l" defTabSz="458892" rtl="0" eaLnBrk="1" latinLnBrk="0" hangingPunct="1">
        <a:spcBef>
          <a:spcPct val="20000"/>
        </a:spcBef>
        <a:buFont typeface="Arial"/>
        <a:buChar char="•"/>
        <a:defRPr sz="2007" kern="1200">
          <a:solidFill>
            <a:schemeClr val="tx1"/>
          </a:solidFill>
          <a:latin typeface="+mn-lt"/>
          <a:ea typeface="+mn-ea"/>
          <a:cs typeface="+mn-cs"/>
        </a:defRPr>
      </a:lvl8pPr>
      <a:lvl9pPr marL="3900579" indent="-229446" algn="l" defTabSz="458892" rtl="0" eaLnBrk="1" latinLnBrk="0" hangingPunct="1">
        <a:spcBef>
          <a:spcPct val="20000"/>
        </a:spcBef>
        <a:buFont typeface="Arial"/>
        <a:buChar char="•"/>
        <a:defRPr sz="2007" kern="1200">
          <a:solidFill>
            <a:schemeClr val="tx1"/>
          </a:solidFill>
          <a:latin typeface="+mn-lt"/>
          <a:ea typeface="+mn-ea"/>
          <a:cs typeface="+mn-cs"/>
        </a:defRPr>
      </a:lvl9pPr>
    </p:bodyStyle>
    <p:otherStyle>
      <a:defPPr>
        <a:defRPr lang="en-US"/>
      </a:defPPr>
      <a:lvl1pPr marL="0" algn="l" defTabSz="458892" rtl="0" eaLnBrk="1" latinLnBrk="0" hangingPunct="1">
        <a:defRPr sz="1807" kern="1200">
          <a:solidFill>
            <a:schemeClr val="tx1"/>
          </a:solidFill>
          <a:latin typeface="+mn-lt"/>
          <a:ea typeface="+mn-ea"/>
          <a:cs typeface="+mn-cs"/>
        </a:defRPr>
      </a:lvl1pPr>
      <a:lvl2pPr marL="458892" algn="l" defTabSz="458892" rtl="0" eaLnBrk="1" latinLnBrk="0" hangingPunct="1">
        <a:defRPr sz="1807" kern="1200">
          <a:solidFill>
            <a:schemeClr val="tx1"/>
          </a:solidFill>
          <a:latin typeface="+mn-lt"/>
          <a:ea typeface="+mn-ea"/>
          <a:cs typeface="+mn-cs"/>
        </a:defRPr>
      </a:lvl2pPr>
      <a:lvl3pPr marL="917783" algn="l" defTabSz="458892" rtl="0" eaLnBrk="1" latinLnBrk="0" hangingPunct="1">
        <a:defRPr sz="1807" kern="1200">
          <a:solidFill>
            <a:schemeClr val="tx1"/>
          </a:solidFill>
          <a:latin typeface="+mn-lt"/>
          <a:ea typeface="+mn-ea"/>
          <a:cs typeface="+mn-cs"/>
        </a:defRPr>
      </a:lvl3pPr>
      <a:lvl4pPr marL="1376675" algn="l" defTabSz="458892" rtl="0" eaLnBrk="1" latinLnBrk="0" hangingPunct="1">
        <a:defRPr sz="1807" kern="1200">
          <a:solidFill>
            <a:schemeClr val="tx1"/>
          </a:solidFill>
          <a:latin typeface="+mn-lt"/>
          <a:ea typeface="+mn-ea"/>
          <a:cs typeface="+mn-cs"/>
        </a:defRPr>
      </a:lvl4pPr>
      <a:lvl5pPr marL="1835567" algn="l" defTabSz="458892" rtl="0" eaLnBrk="1" latinLnBrk="0" hangingPunct="1">
        <a:defRPr sz="1807" kern="1200">
          <a:solidFill>
            <a:schemeClr val="tx1"/>
          </a:solidFill>
          <a:latin typeface="+mn-lt"/>
          <a:ea typeface="+mn-ea"/>
          <a:cs typeface="+mn-cs"/>
        </a:defRPr>
      </a:lvl5pPr>
      <a:lvl6pPr marL="2294458" algn="l" defTabSz="458892" rtl="0" eaLnBrk="1" latinLnBrk="0" hangingPunct="1">
        <a:defRPr sz="1807" kern="1200">
          <a:solidFill>
            <a:schemeClr val="tx1"/>
          </a:solidFill>
          <a:latin typeface="+mn-lt"/>
          <a:ea typeface="+mn-ea"/>
          <a:cs typeface="+mn-cs"/>
        </a:defRPr>
      </a:lvl6pPr>
      <a:lvl7pPr marL="2753350" algn="l" defTabSz="458892" rtl="0" eaLnBrk="1" latinLnBrk="0" hangingPunct="1">
        <a:defRPr sz="1807" kern="1200">
          <a:solidFill>
            <a:schemeClr val="tx1"/>
          </a:solidFill>
          <a:latin typeface="+mn-lt"/>
          <a:ea typeface="+mn-ea"/>
          <a:cs typeface="+mn-cs"/>
        </a:defRPr>
      </a:lvl7pPr>
      <a:lvl8pPr marL="3212241" algn="l" defTabSz="458892" rtl="0" eaLnBrk="1" latinLnBrk="0" hangingPunct="1">
        <a:defRPr sz="1807" kern="1200">
          <a:solidFill>
            <a:schemeClr val="tx1"/>
          </a:solidFill>
          <a:latin typeface="+mn-lt"/>
          <a:ea typeface="+mn-ea"/>
          <a:cs typeface="+mn-cs"/>
        </a:defRPr>
      </a:lvl8pPr>
      <a:lvl9pPr marL="3671133" algn="l" defTabSz="458892" rtl="0" eaLnBrk="1" latinLnBrk="0" hangingPunct="1">
        <a:defRPr sz="18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171" y="274066"/>
            <a:ext cx="10973661" cy="1144062"/>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609171" y="1599775"/>
            <a:ext cx="10973661" cy="4526854"/>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171" y="6356080"/>
            <a:ext cx="2845661" cy="364888"/>
          </a:xfrm>
          <a:prstGeom prst="rect">
            <a:avLst/>
          </a:prstGeom>
        </p:spPr>
        <p:txBody>
          <a:bodyPr vert="horz" lIns="90394" tIns="45196" rIns="90394" bIns="45196" rtlCol="0" anchor="ctr"/>
          <a:lstStyle>
            <a:lvl1pPr algn="l">
              <a:defRPr sz="1204">
                <a:solidFill>
                  <a:schemeClr val="tx1">
                    <a:tint val="75000"/>
                  </a:schemeClr>
                </a:solidFill>
              </a:defRPr>
            </a:lvl1pPr>
          </a:lstStyle>
          <a:p>
            <a:pPr>
              <a:defRPr/>
            </a:pPr>
            <a:fld id="{6045568E-4DF2-4880-94AE-4971F7CB5F98}" type="datetimeFigureOut">
              <a:rPr lang="en-US"/>
              <a:pPr>
                <a:defRPr/>
              </a:pPr>
              <a:t>2/29/2024</a:t>
            </a:fld>
            <a:endParaRPr lang="en-US"/>
          </a:p>
        </p:txBody>
      </p:sp>
      <p:sp>
        <p:nvSpPr>
          <p:cNvPr id="5" name="Footer Placeholder 4"/>
          <p:cNvSpPr>
            <a:spLocks noGrp="1"/>
          </p:cNvSpPr>
          <p:nvPr>
            <p:ph type="ftr" sz="quarter" idx="3"/>
          </p:nvPr>
        </p:nvSpPr>
        <p:spPr>
          <a:xfrm>
            <a:off x="4165171" y="6356080"/>
            <a:ext cx="3861661" cy="364888"/>
          </a:xfrm>
          <a:prstGeom prst="rect">
            <a:avLst/>
          </a:prstGeom>
        </p:spPr>
        <p:txBody>
          <a:bodyPr vert="horz" lIns="90394" tIns="45196" rIns="90394" bIns="45196" rtlCol="0" anchor="ctr"/>
          <a:lstStyle>
            <a:lvl1pPr algn="ctr">
              <a:defRPr sz="1204">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171" y="6356080"/>
            <a:ext cx="2845661" cy="364888"/>
          </a:xfrm>
          <a:prstGeom prst="rect">
            <a:avLst/>
          </a:prstGeom>
        </p:spPr>
        <p:txBody>
          <a:bodyPr vert="horz" lIns="90394" tIns="45196" rIns="90394" bIns="45196" rtlCol="0" anchor="ctr"/>
          <a:lstStyle>
            <a:lvl1pPr algn="r">
              <a:defRPr sz="1204">
                <a:solidFill>
                  <a:schemeClr val="tx1">
                    <a:tint val="75000"/>
                  </a:schemeClr>
                </a:solidFill>
              </a:defRPr>
            </a:lvl1pPr>
          </a:lstStyle>
          <a:p>
            <a:pPr>
              <a:defRPr/>
            </a:pPr>
            <a:fld id="{F1B33FCE-BE60-4851-AC95-F1D837C2BB75}" type="slidenum">
              <a:rPr lang="en-US"/>
              <a:pPr>
                <a:defRPr/>
              </a:pPr>
              <a:t>‹#›</a:t>
            </a:fld>
            <a:endParaRPr lang="en-US"/>
          </a:p>
        </p:txBody>
      </p:sp>
      <p:pic>
        <p:nvPicPr>
          <p:cNvPr id="4103" name="Picture 4" descr="C:\Documents and Settings\Administrator\My Documents\Design - Working File\Stock Files\Rhodes logo shield.jpg"/>
          <p:cNvPicPr>
            <a:picLocks noChangeAspect="1" noChangeArrowheads="1"/>
          </p:cNvPicPr>
          <p:nvPr userDrawn="1"/>
        </p:nvPicPr>
        <p:blipFill>
          <a:blip r:embed="rId14"/>
          <a:srcRect/>
          <a:stretch>
            <a:fillRect/>
          </a:stretch>
        </p:blipFill>
        <p:spPr bwMode="auto">
          <a:xfrm>
            <a:off x="10822984" y="5745806"/>
            <a:ext cx="1235559" cy="1073953"/>
          </a:xfrm>
          <a:prstGeom prst="rect">
            <a:avLst/>
          </a:prstGeom>
          <a:noFill/>
          <a:ln w="9525">
            <a:noFill/>
            <a:miter lim="800000"/>
            <a:headEnd/>
            <a:tailEnd/>
          </a:ln>
        </p:spPr>
      </p:pic>
    </p:spTree>
    <p:extLst>
      <p:ext uri="{BB962C8B-B14F-4D97-AF65-F5344CB8AC3E}">
        <p14:creationId xmlns:p14="http://schemas.microsoft.com/office/powerpoint/2010/main" val="39157495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06630" rtl="0" eaLnBrk="0" fontAlgn="base" hangingPunct="0">
        <a:spcBef>
          <a:spcPct val="0"/>
        </a:spcBef>
        <a:spcAft>
          <a:spcPct val="0"/>
        </a:spcAft>
        <a:defRPr sz="4416" kern="1200">
          <a:solidFill>
            <a:schemeClr val="tx1"/>
          </a:solidFill>
          <a:latin typeface="+mj-lt"/>
          <a:ea typeface="+mj-ea"/>
          <a:cs typeface="+mj-cs"/>
        </a:defRPr>
      </a:lvl1pPr>
      <a:lvl2pPr algn="ctr" defTabSz="906630" rtl="0" eaLnBrk="0" fontAlgn="base" hangingPunct="0">
        <a:spcBef>
          <a:spcPct val="0"/>
        </a:spcBef>
        <a:spcAft>
          <a:spcPct val="0"/>
        </a:spcAft>
        <a:defRPr sz="4416">
          <a:solidFill>
            <a:schemeClr val="tx1"/>
          </a:solidFill>
          <a:latin typeface="Calibri" pitchFamily="34" charset="0"/>
        </a:defRPr>
      </a:lvl2pPr>
      <a:lvl3pPr algn="ctr" defTabSz="906630" rtl="0" eaLnBrk="0" fontAlgn="base" hangingPunct="0">
        <a:spcBef>
          <a:spcPct val="0"/>
        </a:spcBef>
        <a:spcAft>
          <a:spcPct val="0"/>
        </a:spcAft>
        <a:defRPr sz="4416">
          <a:solidFill>
            <a:schemeClr val="tx1"/>
          </a:solidFill>
          <a:latin typeface="Calibri" pitchFamily="34" charset="0"/>
        </a:defRPr>
      </a:lvl3pPr>
      <a:lvl4pPr algn="ctr" defTabSz="906630" rtl="0" eaLnBrk="0" fontAlgn="base" hangingPunct="0">
        <a:spcBef>
          <a:spcPct val="0"/>
        </a:spcBef>
        <a:spcAft>
          <a:spcPct val="0"/>
        </a:spcAft>
        <a:defRPr sz="4416">
          <a:solidFill>
            <a:schemeClr val="tx1"/>
          </a:solidFill>
          <a:latin typeface="Calibri" pitchFamily="34" charset="0"/>
        </a:defRPr>
      </a:lvl4pPr>
      <a:lvl5pPr algn="ctr" defTabSz="906630" rtl="0" eaLnBrk="0" fontAlgn="base" hangingPunct="0">
        <a:spcBef>
          <a:spcPct val="0"/>
        </a:spcBef>
        <a:spcAft>
          <a:spcPct val="0"/>
        </a:spcAft>
        <a:defRPr sz="4416">
          <a:solidFill>
            <a:schemeClr val="tx1"/>
          </a:solidFill>
          <a:latin typeface="Calibri" pitchFamily="34" charset="0"/>
        </a:defRPr>
      </a:lvl5pPr>
      <a:lvl6pPr marL="458892" algn="ctr" defTabSz="906630" rtl="0" fontAlgn="base">
        <a:spcBef>
          <a:spcPct val="0"/>
        </a:spcBef>
        <a:spcAft>
          <a:spcPct val="0"/>
        </a:spcAft>
        <a:defRPr sz="4416">
          <a:solidFill>
            <a:schemeClr val="tx1"/>
          </a:solidFill>
          <a:latin typeface="Calibri" pitchFamily="34" charset="0"/>
        </a:defRPr>
      </a:lvl6pPr>
      <a:lvl7pPr marL="917783" algn="ctr" defTabSz="906630" rtl="0" fontAlgn="base">
        <a:spcBef>
          <a:spcPct val="0"/>
        </a:spcBef>
        <a:spcAft>
          <a:spcPct val="0"/>
        </a:spcAft>
        <a:defRPr sz="4416">
          <a:solidFill>
            <a:schemeClr val="tx1"/>
          </a:solidFill>
          <a:latin typeface="Calibri" pitchFamily="34" charset="0"/>
        </a:defRPr>
      </a:lvl7pPr>
      <a:lvl8pPr marL="1376675" algn="ctr" defTabSz="906630" rtl="0" fontAlgn="base">
        <a:spcBef>
          <a:spcPct val="0"/>
        </a:spcBef>
        <a:spcAft>
          <a:spcPct val="0"/>
        </a:spcAft>
        <a:defRPr sz="4416">
          <a:solidFill>
            <a:schemeClr val="tx1"/>
          </a:solidFill>
          <a:latin typeface="Calibri" pitchFamily="34" charset="0"/>
        </a:defRPr>
      </a:lvl8pPr>
      <a:lvl9pPr marL="1835567" algn="ctr" defTabSz="906630" rtl="0" fontAlgn="base">
        <a:spcBef>
          <a:spcPct val="0"/>
        </a:spcBef>
        <a:spcAft>
          <a:spcPct val="0"/>
        </a:spcAft>
        <a:defRPr sz="4416">
          <a:solidFill>
            <a:schemeClr val="tx1"/>
          </a:solidFill>
          <a:latin typeface="Calibri" pitchFamily="34" charset="0"/>
        </a:defRPr>
      </a:lvl9pPr>
    </p:titleStyle>
    <p:bodyStyle>
      <a:lvl1pPr marL="339389" indent="-339389" algn="l" defTabSz="906630" rtl="0" eaLnBrk="0" fontAlgn="base" hangingPunct="0">
        <a:spcBef>
          <a:spcPct val="20000"/>
        </a:spcBef>
        <a:spcAft>
          <a:spcPct val="0"/>
        </a:spcAft>
        <a:buFont typeface="Arial" pitchFamily="34" charset="0"/>
        <a:buChar char="•"/>
        <a:defRPr sz="3212" kern="1200">
          <a:solidFill>
            <a:schemeClr val="tx1"/>
          </a:solidFill>
          <a:latin typeface="+mn-lt"/>
          <a:ea typeface="+mn-ea"/>
          <a:cs typeface="+mn-cs"/>
        </a:defRPr>
      </a:lvl1pPr>
      <a:lvl2pPr marL="736139" indent="-282028" algn="l" defTabSz="906630" rtl="0" eaLnBrk="0" fontAlgn="base" hangingPunct="0">
        <a:spcBef>
          <a:spcPct val="20000"/>
        </a:spcBef>
        <a:spcAft>
          <a:spcPct val="0"/>
        </a:spcAft>
        <a:buFont typeface="Arial" pitchFamily="34" charset="0"/>
        <a:buChar char="–"/>
        <a:defRPr sz="2810" kern="1200">
          <a:solidFill>
            <a:schemeClr val="tx1"/>
          </a:solidFill>
          <a:latin typeface="+mn-lt"/>
          <a:ea typeface="+mn-ea"/>
          <a:cs typeface="+mn-cs"/>
        </a:defRPr>
      </a:lvl2pPr>
      <a:lvl3pPr marL="1132889" indent="-226259" algn="l" defTabSz="906630" rtl="0" eaLnBrk="0" fontAlgn="base" hangingPunct="0">
        <a:spcBef>
          <a:spcPct val="20000"/>
        </a:spcBef>
        <a:spcAft>
          <a:spcPct val="0"/>
        </a:spcAft>
        <a:buFont typeface="Arial" pitchFamily="34" charset="0"/>
        <a:buChar char="•"/>
        <a:defRPr sz="2409" kern="1200">
          <a:solidFill>
            <a:schemeClr val="tx1"/>
          </a:solidFill>
          <a:latin typeface="+mn-lt"/>
          <a:ea typeface="+mn-ea"/>
          <a:cs typeface="+mn-cs"/>
        </a:defRPr>
      </a:lvl3pPr>
      <a:lvl4pPr marL="1587000" indent="-226259" algn="l" defTabSz="906630" rtl="0" eaLnBrk="0" fontAlgn="base" hangingPunct="0">
        <a:spcBef>
          <a:spcPct val="20000"/>
        </a:spcBef>
        <a:spcAft>
          <a:spcPct val="0"/>
        </a:spcAft>
        <a:buFont typeface="Arial" pitchFamily="34" charset="0"/>
        <a:buChar char="–"/>
        <a:defRPr sz="2007" kern="1200">
          <a:solidFill>
            <a:schemeClr val="tx1"/>
          </a:solidFill>
          <a:latin typeface="+mn-lt"/>
          <a:ea typeface="+mn-ea"/>
          <a:cs typeface="+mn-cs"/>
        </a:defRPr>
      </a:lvl4pPr>
      <a:lvl5pPr marL="2041112" indent="-226259" algn="l" defTabSz="906630" rtl="0" eaLnBrk="0" fontAlgn="base" hangingPunct="0">
        <a:spcBef>
          <a:spcPct val="20000"/>
        </a:spcBef>
        <a:spcAft>
          <a:spcPct val="0"/>
        </a:spcAft>
        <a:buFont typeface="Arial" pitchFamily="34" charset="0"/>
        <a:buChar char="»"/>
        <a:defRPr sz="2007" kern="1200">
          <a:solidFill>
            <a:schemeClr val="tx1"/>
          </a:solidFill>
          <a:latin typeface="+mn-lt"/>
          <a:ea typeface="+mn-ea"/>
          <a:cs typeface="+mn-cs"/>
        </a:defRPr>
      </a:lvl5pPr>
      <a:lvl6pPr marL="2495011" indent="-226819" algn="l" defTabSz="907277" rtl="0" eaLnBrk="1" latinLnBrk="0" hangingPunct="1">
        <a:spcBef>
          <a:spcPct val="20000"/>
        </a:spcBef>
        <a:buFont typeface="Arial" pitchFamily="34" charset="0"/>
        <a:buChar char="•"/>
        <a:defRPr sz="2007" kern="1200">
          <a:solidFill>
            <a:schemeClr val="tx1"/>
          </a:solidFill>
          <a:latin typeface="+mn-lt"/>
          <a:ea typeface="+mn-ea"/>
          <a:cs typeface="+mn-cs"/>
        </a:defRPr>
      </a:lvl6pPr>
      <a:lvl7pPr marL="2948648" indent="-226819" algn="l" defTabSz="907277" rtl="0" eaLnBrk="1" latinLnBrk="0" hangingPunct="1">
        <a:spcBef>
          <a:spcPct val="20000"/>
        </a:spcBef>
        <a:buFont typeface="Arial" pitchFamily="34" charset="0"/>
        <a:buChar char="•"/>
        <a:defRPr sz="2007" kern="1200">
          <a:solidFill>
            <a:schemeClr val="tx1"/>
          </a:solidFill>
          <a:latin typeface="+mn-lt"/>
          <a:ea typeface="+mn-ea"/>
          <a:cs typeface="+mn-cs"/>
        </a:defRPr>
      </a:lvl7pPr>
      <a:lvl8pPr marL="3402287" indent="-226819" algn="l" defTabSz="907277" rtl="0" eaLnBrk="1" latinLnBrk="0" hangingPunct="1">
        <a:spcBef>
          <a:spcPct val="20000"/>
        </a:spcBef>
        <a:buFont typeface="Arial" pitchFamily="34" charset="0"/>
        <a:buChar char="•"/>
        <a:defRPr sz="2007" kern="1200">
          <a:solidFill>
            <a:schemeClr val="tx1"/>
          </a:solidFill>
          <a:latin typeface="+mn-lt"/>
          <a:ea typeface="+mn-ea"/>
          <a:cs typeface="+mn-cs"/>
        </a:defRPr>
      </a:lvl8pPr>
      <a:lvl9pPr marL="3855925" indent="-226819" algn="l" defTabSz="907277" rtl="0" eaLnBrk="1" latinLnBrk="0" hangingPunct="1">
        <a:spcBef>
          <a:spcPct val="20000"/>
        </a:spcBef>
        <a:buFont typeface="Arial" pitchFamily="34" charset="0"/>
        <a:buChar char="•"/>
        <a:defRPr sz="2007" kern="1200">
          <a:solidFill>
            <a:schemeClr val="tx1"/>
          </a:solidFill>
          <a:latin typeface="+mn-lt"/>
          <a:ea typeface="+mn-ea"/>
          <a:cs typeface="+mn-cs"/>
        </a:defRPr>
      </a:lvl9pPr>
    </p:bodyStyle>
    <p:otherStyle>
      <a:defPPr>
        <a:defRPr lang="en-US"/>
      </a:defPPr>
      <a:lvl1pPr marL="0" algn="l" defTabSz="907277" rtl="0" eaLnBrk="1" latinLnBrk="0" hangingPunct="1">
        <a:defRPr sz="1807" kern="1200">
          <a:solidFill>
            <a:schemeClr val="tx1"/>
          </a:solidFill>
          <a:latin typeface="+mn-lt"/>
          <a:ea typeface="+mn-ea"/>
          <a:cs typeface="+mn-cs"/>
        </a:defRPr>
      </a:lvl1pPr>
      <a:lvl2pPr marL="453638" algn="l" defTabSz="907277" rtl="0" eaLnBrk="1" latinLnBrk="0" hangingPunct="1">
        <a:defRPr sz="1807" kern="1200">
          <a:solidFill>
            <a:schemeClr val="tx1"/>
          </a:solidFill>
          <a:latin typeface="+mn-lt"/>
          <a:ea typeface="+mn-ea"/>
          <a:cs typeface="+mn-cs"/>
        </a:defRPr>
      </a:lvl2pPr>
      <a:lvl3pPr marL="907277" algn="l" defTabSz="907277" rtl="0" eaLnBrk="1" latinLnBrk="0" hangingPunct="1">
        <a:defRPr sz="1807" kern="1200">
          <a:solidFill>
            <a:schemeClr val="tx1"/>
          </a:solidFill>
          <a:latin typeface="+mn-lt"/>
          <a:ea typeface="+mn-ea"/>
          <a:cs typeface="+mn-cs"/>
        </a:defRPr>
      </a:lvl3pPr>
      <a:lvl4pPr marL="1360915" algn="l" defTabSz="907277" rtl="0" eaLnBrk="1" latinLnBrk="0" hangingPunct="1">
        <a:defRPr sz="1807" kern="1200">
          <a:solidFill>
            <a:schemeClr val="tx1"/>
          </a:solidFill>
          <a:latin typeface="+mn-lt"/>
          <a:ea typeface="+mn-ea"/>
          <a:cs typeface="+mn-cs"/>
        </a:defRPr>
      </a:lvl4pPr>
      <a:lvl5pPr marL="1814553" algn="l" defTabSz="907277" rtl="0" eaLnBrk="1" latinLnBrk="0" hangingPunct="1">
        <a:defRPr sz="1807" kern="1200">
          <a:solidFill>
            <a:schemeClr val="tx1"/>
          </a:solidFill>
          <a:latin typeface="+mn-lt"/>
          <a:ea typeface="+mn-ea"/>
          <a:cs typeface="+mn-cs"/>
        </a:defRPr>
      </a:lvl5pPr>
      <a:lvl6pPr marL="2268190" algn="l" defTabSz="907277" rtl="0" eaLnBrk="1" latinLnBrk="0" hangingPunct="1">
        <a:defRPr sz="1807" kern="1200">
          <a:solidFill>
            <a:schemeClr val="tx1"/>
          </a:solidFill>
          <a:latin typeface="+mn-lt"/>
          <a:ea typeface="+mn-ea"/>
          <a:cs typeface="+mn-cs"/>
        </a:defRPr>
      </a:lvl6pPr>
      <a:lvl7pPr marL="2721830" algn="l" defTabSz="907277" rtl="0" eaLnBrk="1" latinLnBrk="0" hangingPunct="1">
        <a:defRPr sz="1807" kern="1200">
          <a:solidFill>
            <a:schemeClr val="tx1"/>
          </a:solidFill>
          <a:latin typeface="+mn-lt"/>
          <a:ea typeface="+mn-ea"/>
          <a:cs typeface="+mn-cs"/>
        </a:defRPr>
      </a:lvl7pPr>
      <a:lvl8pPr marL="3175469" algn="l" defTabSz="907277" rtl="0" eaLnBrk="1" latinLnBrk="0" hangingPunct="1">
        <a:defRPr sz="1807" kern="1200">
          <a:solidFill>
            <a:schemeClr val="tx1"/>
          </a:solidFill>
          <a:latin typeface="+mn-lt"/>
          <a:ea typeface="+mn-ea"/>
          <a:cs typeface="+mn-cs"/>
        </a:defRPr>
      </a:lvl8pPr>
      <a:lvl9pPr marL="3629105" algn="l" defTabSz="907277"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ho.int/news-room/spotlight/let-s-flatten-the-infodemic-curv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dx.doi.org/10.1016/j.jsxm.2016.10.008" TargetMode="External"/><Relationship Id="rId2" Type="http://schemas.openxmlformats.org/officeDocument/2006/relationships/hyperlink" Target="https://research.assaf.org.za/handle/20.500.11911/221" TargetMode="Externa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401559" y="778738"/>
            <a:ext cx="7980544" cy="3828095"/>
          </a:xfrm>
          <a:noFill/>
          <a:ln>
            <a:miter lim="800000"/>
            <a:headEnd/>
            <a:tailEnd/>
          </a:ln>
        </p:spPr>
        <p:txBody>
          <a:bodyPr wrap="square" numCol="1" anchorCtr="0" compatLnSpc="1">
            <a:prstTxWarp prst="textNoShape">
              <a:avLst/>
            </a:prstTxWarp>
            <a:normAutofit/>
          </a:bodyPr>
          <a:lstStyle/>
          <a:p>
            <a:pPr eaLnBrk="1" hangingPunct="1"/>
            <a:r>
              <a:rPr lang="en-ZA" dirty="0"/>
              <a:t>Citation Pollution &amp; Predatory/Questionable Publishing Practices</a:t>
            </a:r>
            <a:br>
              <a:rPr lang="en-ZA" dirty="0"/>
            </a:br>
            <a:br>
              <a:rPr lang="en-US" dirty="0">
                <a:latin typeface="Arial" pitchFamily="34" charset="0"/>
                <a:cs typeface="Arial" pitchFamily="34" charset="0"/>
              </a:rPr>
            </a:br>
            <a:r>
              <a:rPr lang="en-US" sz="2208" dirty="0">
                <a:latin typeface="Arial" pitchFamily="34" charset="0"/>
                <a:cs typeface="Arial" pitchFamily="34" charset="0"/>
              </a:rPr>
              <a:t>DIGI-FACE Publications Webinar</a:t>
            </a:r>
            <a:br>
              <a:rPr lang="en-US" sz="2208" dirty="0">
                <a:latin typeface="Arial" pitchFamily="34" charset="0"/>
                <a:cs typeface="Arial" pitchFamily="34" charset="0"/>
              </a:rPr>
            </a:br>
            <a:r>
              <a:rPr lang="en-US" sz="2208" dirty="0">
                <a:latin typeface="Arial" pitchFamily="34" charset="0"/>
                <a:cs typeface="Arial" pitchFamily="34" charset="0"/>
              </a:rPr>
              <a:t>29 February 2024</a:t>
            </a:r>
          </a:p>
        </p:txBody>
      </p:sp>
      <p:sp>
        <p:nvSpPr>
          <p:cNvPr id="7171" name="Subtitle 2"/>
          <p:cNvSpPr>
            <a:spLocks noGrp="1"/>
          </p:cNvSpPr>
          <p:nvPr>
            <p:ph type="subTitle" idx="1"/>
          </p:nvPr>
        </p:nvSpPr>
        <p:spPr bwMode="auto">
          <a:xfrm>
            <a:off x="3401559" y="4738776"/>
            <a:ext cx="7667035" cy="1602383"/>
          </a:xfrm>
          <a:noFill/>
          <a:ln>
            <a:miter lim="800000"/>
            <a:headEnd/>
            <a:tailEnd/>
          </a:ln>
        </p:spPr>
        <p:txBody>
          <a:bodyPr vert="horz" wrap="square" numCol="1" anchor="t" anchorCtr="0" compatLnSpc="1">
            <a:prstTxWarp prst="textNoShape">
              <a:avLst/>
            </a:prstTxWarp>
          </a:bodyPr>
          <a:lstStyle/>
          <a:p>
            <a:pPr eaLnBrk="1" hangingPunct="1"/>
            <a:r>
              <a:rPr lang="en-US" sz="1800" dirty="0">
                <a:latin typeface="Arial" pitchFamily="34" charset="0"/>
                <a:cs typeface="Arial" pitchFamily="34" charset="0"/>
              </a:rPr>
              <a:t>Wynand van der Walt</a:t>
            </a:r>
          </a:p>
          <a:p>
            <a:pPr marL="744642" lvl="1" indent="-285750" algn="l" eaLnBrk="1" hangingPunct="1">
              <a:buFont typeface="Arial" panose="020B0604020202020204" pitchFamily="34" charset="0"/>
              <a:buChar char="•"/>
            </a:pPr>
            <a:r>
              <a:rPr lang="en-US" sz="1800" dirty="0">
                <a:latin typeface="Arial" pitchFamily="34" charset="0"/>
                <a:cs typeface="Arial" pitchFamily="34" charset="0"/>
              </a:rPr>
              <a:t>Senior Manager: Innovation, Systems and Collections (Rhodes University)</a:t>
            </a:r>
          </a:p>
          <a:p>
            <a:pPr marL="744642" lvl="1" indent="-285750" algn="l" eaLnBrk="1" hangingPunct="1">
              <a:buFont typeface="Arial" panose="020B0604020202020204" pitchFamily="34" charset="0"/>
              <a:buChar char="•"/>
            </a:pPr>
            <a:r>
              <a:rPr lang="en-US" sz="1800" dirty="0">
                <a:latin typeface="Arial" pitchFamily="34" charset="0"/>
                <a:cs typeface="Arial" pitchFamily="34" charset="0"/>
              </a:rPr>
              <a:t>Director: </a:t>
            </a:r>
            <a:r>
              <a:rPr lang="en-US" sz="1800" dirty="0" err="1">
                <a:latin typeface="Arial" pitchFamily="34" charset="0"/>
                <a:cs typeface="Arial" pitchFamily="34" charset="0"/>
              </a:rPr>
              <a:t>KAIMSAfrica</a:t>
            </a:r>
            <a:endParaRPr lang="en-ZA" sz="1800" dirty="0">
              <a:latin typeface="Arial" pitchFamily="34" charset="0"/>
              <a:cs typeface="Arial" pitchFamily="34" charset="0"/>
            </a:endParaRPr>
          </a:p>
        </p:txBody>
      </p:sp>
      <p:pic>
        <p:nvPicPr>
          <p:cNvPr id="3" name="Picture 2">
            <a:extLst>
              <a:ext uri="{FF2B5EF4-FFF2-40B4-BE49-F238E27FC236}">
                <a16:creationId xmlns:a16="http://schemas.microsoft.com/office/drawing/2014/main" id="{4E90F381-F713-4667-ACB0-56796419E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492" y="237596"/>
            <a:ext cx="2190750" cy="1438275"/>
          </a:xfrm>
          <a:prstGeom prst="rect">
            <a:avLst/>
          </a:prstGeom>
        </p:spPr>
      </p:pic>
      <p:pic>
        <p:nvPicPr>
          <p:cNvPr id="5" name="Picture 4">
            <a:extLst>
              <a:ext uri="{FF2B5EF4-FFF2-40B4-BE49-F238E27FC236}">
                <a16:creationId xmlns:a16="http://schemas.microsoft.com/office/drawing/2014/main" id="{C612AFDD-B968-4846-934D-4A4605E90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1083" y="2580996"/>
            <a:ext cx="2969568" cy="19658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A16E-CC6F-47CB-AA93-DAE22C6458BB}"/>
              </a:ext>
            </a:extLst>
          </p:cNvPr>
          <p:cNvSpPr>
            <a:spLocks noGrp="1"/>
          </p:cNvSpPr>
          <p:nvPr>
            <p:ph type="title"/>
          </p:nvPr>
        </p:nvSpPr>
        <p:spPr/>
        <p:txBody>
          <a:bodyPr/>
          <a:lstStyle/>
          <a:p>
            <a:r>
              <a:rPr lang="en-US" dirty="0"/>
              <a:t>Best versus Bad Practices</a:t>
            </a:r>
            <a:endParaRPr lang="en-ZA" dirty="0"/>
          </a:p>
        </p:txBody>
      </p:sp>
      <p:sp>
        <p:nvSpPr>
          <p:cNvPr id="3" name="Content Placeholder 2">
            <a:extLst>
              <a:ext uri="{FF2B5EF4-FFF2-40B4-BE49-F238E27FC236}">
                <a16:creationId xmlns:a16="http://schemas.microsoft.com/office/drawing/2014/main" id="{56B97AD4-5F87-4D73-9AF7-DCA7582F9A39}"/>
              </a:ext>
            </a:extLst>
          </p:cNvPr>
          <p:cNvSpPr>
            <a:spLocks noGrp="1"/>
          </p:cNvSpPr>
          <p:nvPr>
            <p:ph idx="1"/>
          </p:nvPr>
        </p:nvSpPr>
        <p:spPr/>
        <p:txBody>
          <a:bodyPr/>
          <a:lstStyle/>
          <a:p>
            <a:r>
              <a:rPr lang="en-US" dirty="0"/>
              <a:t>How to distinguish</a:t>
            </a:r>
          </a:p>
          <a:p>
            <a:pPr lvl="1"/>
            <a:r>
              <a:rPr lang="en-US" dirty="0"/>
              <a:t>Journal vetting &amp; Reputational Risk [2]</a:t>
            </a:r>
            <a:endParaRPr lang="en-ZA" dirty="0"/>
          </a:p>
        </p:txBody>
      </p:sp>
      <p:pic>
        <p:nvPicPr>
          <p:cNvPr id="4" name="Picture 3">
            <a:extLst>
              <a:ext uri="{FF2B5EF4-FFF2-40B4-BE49-F238E27FC236}">
                <a16:creationId xmlns:a16="http://schemas.microsoft.com/office/drawing/2014/main" id="{C7A6AB14-FCB1-479B-B9ED-2D90DD1B354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3372" y="3040197"/>
            <a:ext cx="9152708" cy="3268079"/>
          </a:xfrm>
          <a:prstGeom prst="rect">
            <a:avLst/>
          </a:prstGeom>
          <a:noFill/>
        </p:spPr>
      </p:pic>
    </p:spTree>
    <p:extLst>
      <p:ext uri="{BB962C8B-B14F-4D97-AF65-F5344CB8AC3E}">
        <p14:creationId xmlns:p14="http://schemas.microsoft.com/office/powerpoint/2010/main" val="202662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9F53-BE32-4DE3-8AEA-416F94945A59}"/>
              </a:ext>
            </a:extLst>
          </p:cNvPr>
          <p:cNvSpPr>
            <a:spLocks noGrp="1"/>
          </p:cNvSpPr>
          <p:nvPr>
            <p:ph type="title"/>
          </p:nvPr>
        </p:nvSpPr>
        <p:spPr/>
        <p:txBody>
          <a:bodyPr/>
          <a:lstStyle/>
          <a:p>
            <a:r>
              <a:rPr lang="en-US" dirty="0"/>
              <a:t>Citation Pollution</a:t>
            </a:r>
            <a:endParaRPr lang="en-ZA" dirty="0"/>
          </a:p>
        </p:txBody>
      </p:sp>
      <p:pic>
        <p:nvPicPr>
          <p:cNvPr id="5" name="Content Placeholder 4">
            <a:extLst>
              <a:ext uri="{FF2B5EF4-FFF2-40B4-BE49-F238E27FC236}">
                <a16:creationId xmlns:a16="http://schemas.microsoft.com/office/drawing/2014/main" id="{1E5AC377-7138-497D-960B-A2D0CB4CA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2629" y="1961170"/>
            <a:ext cx="2935659" cy="2935659"/>
          </a:xfrm>
        </p:spPr>
      </p:pic>
    </p:spTree>
    <p:extLst>
      <p:ext uri="{BB962C8B-B14F-4D97-AF65-F5344CB8AC3E}">
        <p14:creationId xmlns:p14="http://schemas.microsoft.com/office/powerpoint/2010/main" val="3783000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9F53-BE32-4DE3-8AEA-416F94945A59}"/>
              </a:ext>
            </a:extLst>
          </p:cNvPr>
          <p:cNvSpPr>
            <a:spLocks noGrp="1"/>
          </p:cNvSpPr>
          <p:nvPr>
            <p:ph type="title"/>
          </p:nvPr>
        </p:nvSpPr>
        <p:spPr/>
        <p:txBody>
          <a:bodyPr/>
          <a:lstStyle/>
          <a:p>
            <a:r>
              <a:rPr lang="en-US" dirty="0"/>
              <a:t>Citation Pollution</a:t>
            </a:r>
            <a:endParaRPr lang="en-ZA" dirty="0"/>
          </a:p>
        </p:txBody>
      </p:sp>
      <p:sp>
        <p:nvSpPr>
          <p:cNvPr id="3" name="Content Placeholder 2">
            <a:extLst>
              <a:ext uri="{FF2B5EF4-FFF2-40B4-BE49-F238E27FC236}">
                <a16:creationId xmlns:a16="http://schemas.microsoft.com/office/drawing/2014/main" id="{CEC48281-9D6E-4542-833F-F79BBCF37D0D}"/>
              </a:ext>
            </a:extLst>
          </p:cNvPr>
          <p:cNvSpPr>
            <a:spLocks noGrp="1"/>
          </p:cNvSpPr>
          <p:nvPr>
            <p:ph idx="1"/>
          </p:nvPr>
        </p:nvSpPr>
        <p:spPr/>
        <p:txBody>
          <a:bodyPr/>
          <a:lstStyle/>
          <a:p>
            <a:pPr algn="just"/>
            <a:r>
              <a:rPr lang="en-US" dirty="0"/>
              <a:t>Citation Pollution </a:t>
            </a:r>
            <a:r>
              <a:rPr lang="en-ZA" dirty="0"/>
              <a:t>results from citation behaviours where scholars knowingly or unknowingly</a:t>
            </a:r>
            <a:r>
              <a:rPr lang="en-US" dirty="0"/>
              <a:t> cite </a:t>
            </a:r>
            <a:r>
              <a:rPr lang="en-ZA" dirty="0"/>
              <a:t>low-quality or pseudoscientific materials as part of their scholarly creation and communication processes</a:t>
            </a:r>
            <a:r>
              <a:rPr lang="en-US" dirty="0"/>
              <a:t> and how these scholarly outputs are disseminated within the scholarly ecosystem.</a:t>
            </a:r>
          </a:p>
          <a:p>
            <a:endParaRPr lang="en-US" dirty="0"/>
          </a:p>
          <a:p>
            <a:pPr marL="0" indent="0" algn="ctr">
              <a:buNone/>
            </a:pPr>
            <a:r>
              <a:rPr lang="en-ZA" dirty="0"/>
              <a:t>“</a:t>
            </a:r>
            <a:r>
              <a:rPr lang="en-ZA" i="1" dirty="0"/>
              <a:t>Entire fields of scientific research are now [be] susceptible to a pollution of the literature by unverified research or even fake articles published in fake journals being incorporated into legitimate meta-analyses</a:t>
            </a:r>
            <a:r>
              <a:rPr lang="en-ZA" dirty="0"/>
              <a:t>.”[3]</a:t>
            </a:r>
            <a:endParaRPr lang="en-US" dirty="0"/>
          </a:p>
          <a:p>
            <a:pPr lvl="1"/>
            <a:endParaRPr lang="en-ZA" dirty="0"/>
          </a:p>
        </p:txBody>
      </p:sp>
    </p:spTree>
    <p:extLst>
      <p:ext uri="{BB962C8B-B14F-4D97-AF65-F5344CB8AC3E}">
        <p14:creationId xmlns:p14="http://schemas.microsoft.com/office/powerpoint/2010/main" val="859447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6192A-B715-4DEB-A2F3-3EF03A67D468}"/>
              </a:ext>
            </a:extLst>
          </p:cNvPr>
          <p:cNvSpPr>
            <a:spLocks noGrp="1"/>
          </p:cNvSpPr>
          <p:nvPr>
            <p:ph type="title"/>
          </p:nvPr>
        </p:nvSpPr>
        <p:spPr>
          <a:xfrm>
            <a:off x="947738" y="476763"/>
            <a:ext cx="10406062" cy="1325563"/>
          </a:xfrm>
        </p:spPr>
        <p:txBody>
          <a:bodyPr>
            <a:normAutofit/>
          </a:bodyPr>
          <a:lstStyle/>
          <a:p>
            <a:r>
              <a:rPr lang="en-US" dirty="0">
                <a:latin typeface="+mj-lt"/>
              </a:rPr>
              <a:t>WHO – ‘Let’s flatten the </a:t>
            </a:r>
            <a:r>
              <a:rPr lang="en-US" dirty="0" err="1">
                <a:latin typeface="+mj-lt"/>
              </a:rPr>
              <a:t>infodemic</a:t>
            </a:r>
            <a:r>
              <a:rPr lang="en-US" dirty="0">
                <a:latin typeface="+mj-lt"/>
              </a:rPr>
              <a:t> curve’</a:t>
            </a:r>
            <a:br>
              <a:rPr lang="en-US" dirty="0"/>
            </a:br>
            <a:r>
              <a:rPr lang="en-US" sz="1200" u="sng" dirty="0">
                <a:ea typeface="+mn-ea"/>
                <a:cs typeface="Calibri" panose="020F0502020204030204" pitchFamily="34" charset="0"/>
              </a:rPr>
              <a:t>(</a:t>
            </a:r>
            <a:r>
              <a:rPr lang="en-US" sz="1200" u="sng" dirty="0">
                <a:ea typeface="+mn-ea"/>
                <a:cs typeface="Calibri" panose="020F0502020204030204" pitchFamily="34" charset="0"/>
                <a:hlinkClick r:id="rId2">
                  <a:extLst>
                    <a:ext uri="{A12FA001-AC4F-418D-AE19-62706E023703}">
                      <ahyp:hlinkClr xmlns:ahyp="http://schemas.microsoft.com/office/drawing/2018/hyperlinkcolor" val="tx"/>
                    </a:ext>
                  </a:extLst>
                </a:hlinkClick>
              </a:rPr>
              <a:t>https://www.who.int/news-room/spotlight/let-s-flatten-the-infodemic-curve</a:t>
            </a:r>
            <a:r>
              <a:rPr lang="en-US" sz="1200" u="sng" dirty="0">
                <a:ea typeface="+mn-ea"/>
                <a:cs typeface="Calibri" panose="020F0502020204030204" pitchFamily="34" charset="0"/>
              </a:rPr>
              <a:t>) </a:t>
            </a:r>
            <a:endParaRPr lang="en-ZA" sz="1200" u="sng" dirty="0">
              <a:ea typeface="+mn-ea"/>
              <a:cs typeface="Calibri" panose="020F0502020204030204" pitchFamily="34" charset="0"/>
            </a:endParaRPr>
          </a:p>
        </p:txBody>
      </p:sp>
      <p:pic>
        <p:nvPicPr>
          <p:cNvPr id="6" name="Content Placeholder 5">
            <a:extLst>
              <a:ext uri="{FF2B5EF4-FFF2-40B4-BE49-F238E27FC236}">
                <a16:creationId xmlns:a16="http://schemas.microsoft.com/office/drawing/2014/main" id="{4031B051-7E51-42F0-A460-4AC8B13F3D4A}"/>
              </a:ext>
            </a:extLst>
          </p:cNvPr>
          <p:cNvPicPr>
            <a:picLocks noGrp="1" noChangeAspect="1"/>
          </p:cNvPicPr>
          <p:nvPr>
            <p:ph idx="1"/>
          </p:nvPr>
        </p:nvPicPr>
        <p:blipFill>
          <a:blip r:embed="rId3"/>
          <a:stretch>
            <a:fillRect/>
          </a:stretch>
        </p:blipFill>
        <p:spPr>
          <a:xfrm>
            <a:off x="2465403" y="1825625"/>
            <a:ext cx="7261194" cy="4351338"/>
          </a:xfrm>
          <a:prstGeom prst="rect">
            <a:avLst/>
          </a:prstGeom>
        </p:spPr>
      </p:pic>
      <p:sp>
        <p:nvSpPr>
          <p:cNvPr id="5" name="Slide Number Placeholder 4">
            <a:extLst>
              <a:ext uri="{FF2B5EF4-FFF2-40B4-BE49-F238E27FC236}">
                <a16:creationId xmlns:a16="http://schemas.microsoft.com/office/drawing/2014/main" id="{A5A78791-7068-44EA-BE72-B536C2991A00}"/>
              </a:ext>
            </a:extLst>
          </p:cNvPr>
          <p:cNvSpPr>
            <a:spLocks noGrp="1"/>
          </p:cNvSpPr>
          <p:nvPr>
            <p:ph type="sldNum" sz="quarter" idx="12"/>
          </p:nvPr>
        </p:nvSpPr>
        <p:spPr/>
        <p:txBody>
          <a:bodyPr/>
          <a:lstStyle/>
          <a:p>
            <a:fld id="{912BC582-02C3-4A50-8928-EAADEBA206B0}" type="slidenum">
              <a:rPr lang="en-ZA" smtClean="0"/>
              <a:t>13</a:t>
            </a:fld>
            <a:endParaRPr lang="en-ZA"/>
          </a:p>
        </p:txBody>
      </p:sp>
      <p:sp>
        <p:nvSpPr>
          <p:cNvPr id="4" name="Date Placeholder 3">
            <a:extLst>
              <a:ext uri="{FF2B5EF4-FFF2-40B4-BE49-F238E27FC236}">
                <a16:creationId xmlns:a16="http://schemas.microsoft.com/office/drawing/2014/main" id="{A5CCDBBB-4D2B-ECD4-F345-CF8CCDCAEDD2}"/>
              </a:ext>
            </a:extLst>
          </p:cNvPr>
          <p:cNvSpPr>
            <a:spLocks noGrp="1"/>
          </p:cNvSpPr>
          <p:nvPr>
            <p:ph type="dt" sz="half" idx="10"/>
          </p:nvPr>
        </p:nvSpPr>
        <p:spPr/>
        <p:txBody>
          <a:bodyPr/>
          <a:lstStyle/>
          <a:p>
            <a:r>
              <a:rPr lang="en-US"/>
              <a:t>2022/05/20</a:t>
            </a:r>
            <a:endParaRPr lang="en-ZA"/>
          </a:p>
        </p:txBody>
      </p:sp>
    </p:spTree>
    <p:extLst>
      <p:ext uri="{BB962C8B-B14F-4D97-AF65-F5344CB8AC3E}">
        <p14:creationId xmlns:p14="http://schemas.microsoft.com/office/powerpoint/2010/main" val="213882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210C-E479-4676-95D9-91C09A3A75DC}"/>
              </a:ext>
            </a:extLst>
          </p:cNvPr>
          <p:cNvSpPr>
            <a:spLocks noGrp="1"/>
          </p:cNvSpPr>
          <p:nvPr>
            <p:ph type="title"/>
          </p:nvPr>
        </p:nvSpPr>
        <p:spPr/>
        <p:txBody>
          <a:bodyPr/>
          <a:lstStyle/>
          <a:p>
            <a:r>
              <a:rPr lang="en-US" dirty="0"/>
              <a:t>Impact of Citation Pollution</a:t>
            </a:r>
            <a:endParaRPr lang="en-ZA" dirty="0"/>
          </a:p>
        </p:txBody>
      </p:sp>
      <p:sp>
        <p:nvSpPr>
          <p:cNvPr id="3" name="Content Placeholder 2">
            <a:extLst>
              <a:ext uri="{FF2B5EF4-FFF2-40B4-BE49-F238E27FC236}">
                <a16:creationId xmlns:a16="http://schemas.microsoft.com/office/drawing/2014/main" id="{9C6A6DCB-E843-4FFE-8E1A-3CFBCF888C8A}"/>
              </a:ext>
            </a:extLst>
          </p:cNvPr>
          <p:cNvSpPr>
            <a:spLocks noGrp="1"/>
          </p:cNvSpPr>
          <p:nvPr>
            <p:ph idx="1"/>
          </p:nvPr>
        </p:nvSpPr>
        <p:spPr/>
        <p:txBody>
          <a:bodyPr/>
          <a:lstStyle/>
          <a:p>
            <a:r>
              <a:rPr lang="en-IE" dirty="0"/>
              <a:t>It can corrupt academic evaluation systems. </a:t>
            </a:r>
            <a:endParaRPr lang="en-ZA" dirty="0"/>
          </a:p>
          <a:p>
            <a:pPr lvl="0"/>
            <a:r>
              <a:rPr lang="en-IE" dirty="0"/>
              <a:t>Researchers, knowingly or unknowingly, build their academic reputations based on questionable publications and pseudoscience.</a:t>
            </a:r>
            <a:endParaRPr lang="en-ZA" dirty="0"/>
          </a:p>
          <a:p>
            <a:pPr lvl="0"/>
            <a:r>
              <a:rPr lang="en-IE" dirty="0"/>
              <a:t>Scholars receive recognition, are promoted and remunerated based on articles published in questionable outlets.</a:t>
            </a:r>
            <a:endParaRPr lang="en-ZA" dirty="0"/>
          </a:p>
          <a:p>
            <a:pPr lvl="0"/>
            <a:r>
              <a:rPr lang="en-IE" dirty="0"/>
              <a:t>Predatory journals can be used to inflate a researcher’s Google Scholar citation metrics and H-index.</a:t>
            </a:r>
            <a:endParaRPr lang="en-ZA" dirty="0"/>
          </a:p>
          <a:p>
            <a:pPr lvl="0"/>
            <a:r>
              <a:rPr lang="en-IE" dirty="0"/>
              <a:t>Accreditation bodies are influenced and misled.</a:t>
            </a:r>
            <a:endParaRPr lang="en-ZA" dirty="0"/>
          </a:p>
          <a:p>
            <a:endParaRPr lang="en-ZA" dirty="0"/>
          </a:p>
        </p:txBody>
      </p:sp>
    </p:spTree>
    <p:extLst>
      <p:ext uri="{BB962C8B-B14F-4D97-AF65-F5344CB8AC3E}">
        <p14:creationId xmlns:p14="http://schemas.microsoft.com/office/powerpoint/2010/main" val="281524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210C-E479-4676-95D9-91C09A3A75DC}"/>
              </a:ext>
            </a:extLst>
          </p:cNvPr>
          <p:cNvSpPr>
            <a:spLocks noGrp="1"/>
          </p:cNvSpPr>
          <p:nvPr>
            <p:ph type="title"/>
          </p:nvPr>
        </p:nvSpPr>
        <p:spPr/>
        <p:txBody>
          <a:bodyPr/>
          <a:lstStyle/>
          <a:p>
            <a:r>
              <a:rPr lang="en-US" dirty="0"/>
              <a:t>Impact of Citation Pollution</a:t>
            </a:r>
            <a:endParaRPr lang="en-ZA" dirty="0"/>
          </a:p>
        </p:txBody>
      </p:sp>
      <p:sp>
        <p:nvSpPr>
          <p:cNvPr id="3" name="Content Placeholder 2">
            <a:extLst>
              <a:ext uri="{FF2B5EF4-FFF2-40B4-BE49-F238E27FC236}">
                <a16:creationId xmlns:a16="http://schemas.microsoft.com/office/drawing/2014/main" id="{9C6A6DCB-E843-4FFE-8E1A-3CFBCF888C8A}"/>
              </a:ext>
            </a:extLst>
          </p:cNvPr>
          <p:cNvSpPr>
            <a:spLocks noGrp="1"/>
          </p:cNvSpPr>
          <p:nvPr>
            <p:ph idx="1"/>
          </p:nvPr>
        </p:nvSpPr>
        <p:spPr/>
        <p:txBody>
          <a:bodyPr/>
          <a:lstStyle/>
          <a:p>
            <a:pPr lvl="0"/>
            <a:r>
              <a:rPr lang="en-IE" dirty="0"/>
              <a:t>Questionable science can damage the professional standing, ranking, and reputation of universities.</a:t>
            </a:r>
            <a:endParaRPr lang="en-ZA" dirty="0"/>
          </a:p>
          <a:p>
            <a:pPr lvl="0"/>
            <a:r>
              <a:rPr lang="en-IE" dirty="0"/>
              <a:t>Questionable science can distort public discourse.</a:t>
            </a:r>
            <a:endParaRPr lang="en-ZA" dirty="0"/>
          </a:p>
          <a:p>
            <a:pPr lvl="0"/>
            <a:r>
              <a:rPr lang="en-IE" dirty="0"/>
              <a:t>Questionable science and citation pollution can lead to the wastage of resources.</a:t>
            </a:r>
          </a:p>
          <a:p>
            <a:pPr lvl="0"/>
            <a:r>
              <a:rPr lang="en-IE" dirty="0"/>
              <a:t>Questionable science can lead to retraction or discontinuance of funding opportunities for research entities and/or researchers.</a:t>
            </a:r>
            <a:endParaRPr lang="en-ZA" dirty="0"/>
          </a:p>
          <a:p>
            <a:endParaRPr lang="en-ZA" dirty="0"/>
          </a:p>
        </p:txBody>
      </p:sp>
    </p:spTree>
    <p:extLst>
      <p:ext uri="{BB962C8B-B14F-4D97-AF65-F5344CB8AC3E}">
        <p14:creationId xmlns:p14="http://schemas.microsoft.com/office/powerpoint/2010/main" val="150861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B4D6-BF84-41A1-8169-3D7F7E575E21}"/>
              </a:ext>
            </a:extLst>
          </p:cNvPr>
          <p:cNvSpPr>
            <a:spLocks noGrp="1"/>
          </p:cNvSpPr>
          <p:nvPr>
            <p:ph type="title"/>
          </p:nvPr>
        </p:nvSpPr>
        <p:spPr/>
        <p:txBody>
          <a:bodyPr/>
          <a:lstStyle/>
          <a:p>
            <a:r>
              <a:rPr lang="en-US" dirty="0"/>
              <a:t>Journal Assessment &amp; Due Diligence</a:t>
            </a:r>
            <a:endParaRPr lang="en-ZA" dirty="0"/>
          </a:p>
        </p:txBody>
      </p:sp>
      <p:pic>
        <p:nvPicPr>
          <p:cNvPr id="5" name="Content Placeholder 4">
            <a:extLst>
              <a:ext uri="{FF2B5EF4-FFF2-40B4-BE49-F238E27FC236}">
                <a16:creationId xmlns:a16="http://schemas.microsoft.com/office/drawing/2014/main" id="{AE51AE7A-A913-43F8-B440-4F5D68B533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8501" y="1891501"/>
            <a:ext cx="3074997" cy="3074997"/>
          </a:xfrm>
        </p:spPr>
      </p:pic>
    </p:spTree>
    <p:extLst>
      <p:ext uri="{BB962C8B-B14F-4D97-AF65-F5344CB8AC3E}">
        <p14:creationId xmlns:p14="http://schemas.microsoft.com/office/powerpoint/2010/main" val="137361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441BE-3B61-4EF2-8F64-7C30EF72F35F}"/>
              </a:ext>
            </a:extLst>
          </p:cNvPr>
          <p:cNvSpPr>
            <a:spLocks noGrp="1"/>
          </p:cNvSpPr>
          <p:nvPr>
            <p:ph type="title"/>
          </p:nvPr>
        </p:nvSpPr>
        <p:spPr>
          <a:xfrm>
            <a:off x="947738" y="396015"/>
            <a:ext cx="10406062" cy="1325563"/>
          </a:xfrm>
        </p:spPr>
        <p:txBody>
          <a:bodyPr/>
          <a:lstStyle/>
          <a:p>
            <a:r>
              <a:rPr lang="en-US" dirty="0"/>
              <a:t>Identifying Reputable Journals	</a:t>
            </a:r>
            <a:endParaRPr lang="en-ZA" dirty="0"/>
          </a:p>
        </p:txBody>
      </p:sp>
      <p:sp>
        <p:nvSpPr>
          <p:cNvPr id="3" name="Content Placeholder 2">
            <a:extLst>
              <a:ext uri="{FF2B5EF4-FFF2-40B4-BE49-F238E27FC236}">
                <a16:creationId xmlns:a16="http://schemas.microsoft.com/office/drawing/2014/main" id="{A13E69B3-7D40-4481-9117-FF9E010E97C1}"/>
              </a:ext>
            </a:extLst>
          </p:cNvPr>
          <p:cNvSpPr>
            <a:spLocks noGrp="1"/>
          </p:cNvSpPr>
          <p:nvPr>
            <p:ph idx="1"/>
          </p:nvPr>
        </p:nvSpPr>
        <p:spPr/>
        <p:txBody>
          <a:bodyPr>
            <a:normAutofit fontScale="85000" lnSpcReduction="20000"/>
          </a:bodyPr>
          <a:lstStyle/>
          <a:p>
            <a:r>
              <a:rPr lang="en-US" dirty="0"/>
              <a:t>Journal list types</a:t>
            </a:r>
          </a:p>
          <a:p>
            <a:pPr lvl="1"/>
            <a:r>
              <a:rPr lang="en-US" dirty="0"/>
              <a:t>Audit 2020</a:t>
            </a:r>
          </a:p>
          <a:p>
            <a:pPr lvl="2"/>
            <a:r>
              <a:rPr lang="en-US" dirty="0"/>
              <a:t>400+</a:t>
            </a:r>
          </a:p>
          <a:p>
            <a:pPr lvl="2"/>
            <a:r>
              <a:rPr lang="en-US" dirty="0"/>
              <a:t> So-called “Journal Blacklists”</a:t>
            </a:r>
          </a:p>
          <a:p>
            <a:pPr lvl="3"/>
            <a:r>
              <a:rPr lang="en-US" dirty="0"/>
              <a:t>Stop Predatory Journals</a:t>
            </a:r>
          </a:p>
          <a:p>
            <a:pPr lvl="3"/>
            <a:r>
              <a:rPr lang="en-US" dirty="0"/>
              <a:t>Cabell’s</a:t>
            </a:r>
          </a:p>
          <a:p>
            <a:pPr lvl="3"/>
            <a:r>
              <a:rPr lang="en-US" dirty="0"/>
              <a:t>Beall’s</a:t>
            </a:r>
          </a:p>
          <a:p>
            <a:pPr lvl="3"/>
            <a:r>
              <a:rPr lang="en-US" dirty="0"/>
              <a:t>Iranian Journal Blacklist</a:t>
            </a:r>
          </a:p>
          <a:p>
            <a:pPr lvl="3"/>
            <a:r>
              <a:rPr lang="en-US" dirty="0"/>
              <a:t>Malaysian Blacklist</a:t>
            </a:r>
          </a:p>
          <a:p>
            <a:pPr lvl="2"/>
            <a:r>
              <a:rPr lang="en-US" dirty="0"/>
              <a:t>Vetted / accredited / approved</a:t>
            </a:r>
          </a:p>
          <a:p>
            <a:pPr lvl="3"/>
            <a:r>
              <a:rPr lang="en-US" dirty="0"/>
              <a:t>Indices (indexing &amp; abstracting services)</a:t>
            </a:r>
          </a:p>
          <a:p>
            <a:pPr lvl="3"/>
            <a:r>
              <a:rPr lang="en-US" dirty="0"/>
              <a:t>Organisational vetted</a:t>
            </a:r>
          </a:p>
          <a:p>
            <a:pPr lvl="3"/>
            <a:r>
              <a:rPr lang="en-US" dirty="0"/>
              <a:t>Institutional vetted</a:t>
            </a:r>
          </a:p>
          <a:p>
            <a:pPr lvl="3"/>
            <a:r>
              <a:rPr lang="en-US" dirty="0"/>
              <a:t>Research entity vetted</a:t>
            </a:r>
          </a:p>
          <a:p>
            <a:pPr lvl="3"/>
            <a:r>
              <a:rPr lang="en-US" dirty="0"/>
              <a:t>Directories</a:t>
            </a:r>
          </a:p>
          <a:p>
            <a:pPr lvl="1"/>
            <a:endParaRPr lang="en-ZA" dirty="0"/>
          </a:p>
        </p:txBody>
      </p:sp>
      <p:sp>
        <p:nvSpPr>
          <p:cNvPr id="5" name="Slide Number Placeholder 4">
            <a:extLst>
              <a:ext uri="{FF2B5EF4-FFF2-40B4-BE49-F238E27FC236}">
                <a16:creationId xmlns:a16="http://schemas.microsoft.com/office/drawing/2014/main" id="{FFA33F15-594E-4A56-B84D-1959443116D9}"/>
              </a:ext>
            </a:extLst>
          </p:cNvPr>
          <p:cNvSpPr>
            <a:spLocks noGrp="1"/>
          </p:cNvSpPr>
          <p:nvPr>
            <p:ph type="sldNum" sz="quarter" idx="12"/>
          </p:nvPr>
        </p:nvSpPr>
        <p:spPr/>
        <p:txBody>
          <a:bodyPr/>
          <a:lstStyle/>
          <a:p>
            <a:fld id="{5A59B5D1-2614-4208-B9DB-449B3F94402A}" type="slidenum">
              <a:rPr lang="en-ZA" smtClean="0"/>
              <a:t>17</a:t>
            </a:fld>
            <a:endParaRPr lang="en-ZA"/>
          </a:p>
        </p:txBody>
      </p:sp>
    </p:spTree>
    <p:extLst>
      <p:ext uri="{BB962C8B-B14F-4D97-AF65-F5344CB8AC3E}">
        <p14:creationId xmlns:p14="http://schemas.microsoft.com/office/powerpoint/2010/main" val="299385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53F3F-A95D-4114-990F-7DBB08A34224}"/>
              </a:ext>
            </a:extLst>
          </p:cNvPr>
          <p:cNvSpPr>
            <a:spLocks noGrp="1"/>
          </p:cNvSpPr>
          <p:nvPr>
            <p:ph type="title"/>
          </p:nvPr>
        </p:nvSpPr>
        <p:spPr>
          <a:xfrm>
            <a:off x="947738" y="396015"/>
            <a:ext cx="10406062" cy="1325563"/>
          </a:xfrm>
        </p:spPr>
        <p:txBody>
          <a:bodyPr/>
          <a:lstStyle/>
          <a:p>
            <a:r>
              <a:rPr lang="en-US" dirty="0"/>
              <a:t>Journal Assessment</a:t>
            </a:r>
            <a:endParaRPr lang="en-ZA" dirty="0"/>
          </a:p>
        </p:txBody>
      </p:sp>
      <p:sp>
        <p:nvSpPr>
          <p:cNvPr id="5" name="Rectangle 4">
            <a:extLst>
              <a:ext uri="{FF2B5EF4-FFF2-40B4-BE49-F238E27FC236}">
                <a16:creationId xmlns:a16="http://schemas.microsoft.com/office/drawing/2014/main" id="{B4ABAB02-8924-42E0-97E3-71F32088357B}"/>
              </a:ext>
            </a:extLst>
          </p:cNvPr>
          <p:cNvSpPr/>
          <p:nvPr/>
        </p:nvSpPr>
        <p:spPr>
          <a:xfrm>
            <a:off x="5877194" y="2357034"/>
            <a:ext cx="5027273" cy="3398817"/>
          </a:xfrm>
          <a:prstGeom prst="rect">
            <a:avLst/>
          </a:prstGeom>
          <a:solidFill>
            <a:schemeClr val="accent6"/>
          </a:solidFill>
          <a:ln w="25400" cap="flat" cmpd="sng" algn="ctr">
            <a:noFill/>
            <a:prstDash val="solid"/>
          </a:ln>
          <a:effectLst/>
        </p:spPr>
        <p:txBody>
          <a:bodyPr lIns="183560" tIns="183560" rIns="183560" bIns="183560" rtlCol="0" anchor="t" anchorCtr="0"/>
          <a:lstStyle/>
          <a:p>
            <a:pPr marL="285750" indent="-285750">
              <a:buClr>
                <a:schemeClr val="accent5"/>
              </a:buClr>
              <a:buFont typeface="Arial" panose="020B0604020202020204" pitchFamily="34" charset="0"/>
              <a:buChar char="•"/>
            </a:pPr>
            <a:r>
              <a:rPr lang="en-US" sz="1400" dirty="0"/>
              <a:t>Scientific rigor </a:t>
            </a:r>
            <a:r>
              <a:rPr lang="en-US" sz="1400" baseline="30000" dirty="0"/>
              <a:t>[15]</a:t>
            </a:r>
          </a:p>
          <a:p>
            <a:pPr marL="742950" lvl="1" indent="-285750">
              <a:buClr>
                <a:schemeClr val="accent5"/>
              </a:buClr>
              <a:buFont typeface="Arial" panose="020B0604020202020204" pitchFamily="34" charset="0"/>
              <a:buChar char="•"/>
            </a:pPr>
            <a:r>
              <a:rPr lang="en-US" sz="1400" dirty="0"/>
              <a:t>Peer-review</a:t>
            </a:r>
            <a:br>
              <a:rPr lang="en-US" sz="1400" dirty="0"/>
            </a:br>
            <a:endParaRPr lang="en-US" sz="1400" dirty="0"/>
          </a:p>
          <a:p>
            <a:pPr marL="285750" indent="-285750">
              <a:buClr>
                <a:schemeClr val="accent5"/>
              </a:buClr>
              <a:buFont typeface="Arial" panose="020B0604020202020204" pitchFamily="34" charset="0"/>
              <a:buChar char="•"/>
            </a:pPr>
            <a:r>
              <a:rPr lang="en-US" sz="1400" dirty="0"/>
              <a:t>Affiliations</a:t>
            </a:r>
          </a:p>
          <a:p>
            <a:pPr marL="742950" lvl="1" indent="-285750">
              <a:buClr>
                <a:schemeClr val="accent5"/>
              </a:buClr>
              <a:buFont typeface="Arial" panose="020B0604020202020204" pitchFamily="34" charset="0"/>
              <a:buChar char="•"/>
            </a:pPr>
            <a:r>
              <a:rPr lang="en-US" sz="1400" dirty="0" err="1"/>
              <a:t>Organisations</a:t>
            </a:r>
            <a:br>
              <a:rPr lang="en-US" sz="1400" dirty="0"/>
            </a:br>
            <a:endParaRPr lang="en-US" sz="1400" dirty="0"/>
          </a:p>
          <a:p>
            <a:pPr marL="285750" indent="-285750">
              <a:buClr>
                <a:schemeClr val="accent5"/>
              </a:buClr>
              <a:buFont typeface="Arial" panose="020B0604020202020204" pitchFamily="34" charset="0"/>
              <a:buChar char="•"/>
            </a:pPr>
            <a:r>
              <a:rPr lang="en-US" sz="1400" dirty="0"/>
              <a:t>Editorial Board</a:t>
            </a:r>
          </a:p>
          <a:p>
            <a:pPr marL="742950" lvl="1" indent="-285750">
              <a:buClr>
                <a:schemeClr val="accent5"/>
              </a:buClr>
              <a:buFont typeface="Arial" panose="020B0604020202020204" pitchFamily="34" charset="0"/>
              <a:buChar char="•"/>
            </a:pPr>
            <a:r>
              <a:rPr lang="en-US" sz="1400" dirty="0"/>
              <a:t>Affiliation of Board members</a:t>
            </a:r>
            <a:br>
              <a:rPr lang="en-US" sz="1400" dirty="0"/>
            </a:br>
            <a:endParaRPr lang="en-US" sz="1400" dirty="0"/>
          </a:p>
          <a:p>
            <a:pPr marL="285750" indent="-285750">
              <a:buClr>
                <a:schemeClr val="accent5"/>
              </a:buClr>
              <a:buFont typeface="Arial" panose="020B0604020202020204" pitchFamily="34" charset="0"/>
              <a:buChar char="•"/>
            </a:pPr>
            <a:r>
              <a:rPr lang="en-US" sz="1400" dirty="0"/>
              <a:t>Impact Factor</a:t>
            </a:r>
            <a:br>
              <a:rPr lang="en-US" sz="1400" dirty="0"/>
            </a:br>
            <a:endParaRPr lang="en-ZA" sz="1400" dirty="0"/>
          </a:p>
          <a:p>
            <a:pPr marL="285750" indent="-285750">
              <a:buClr>
                <a:schemeClr val="accent5"/>
              </a:buClr>
              <a:buFont typeface="Arial" panose="020B0604020202020204" pitchFamily="34" charset="0"/>
              <a:buChar char="•"/>
            </a:pPr>
            <a:r>
              <a:rPr lang="en-US" sz="1400" dirty="0"/>
              <a:t>Business Model</a:t>
            </a:r>
            <a:br>
              <a:rPr lang="en-US" sz="1400" dirty="0"/>
            </a:br>
            <a:endParaRPr lang="en-ZA" sz="1400" dirty="0"/>
          </a:p>
          <a:p>
            <a:pPr marL="285750" indent="-285750">
              <a:buClr>
                <a:schemeClr val="accent5"/>
              </a:buClr>
              <a:buFont typeface="Arial" panose="020B0604020202020204" pitchFamily="34" charset="0"/>
              <a:buChar char="•"/>
            </a:pPr>
            <a:r>
              <a:rPr lang="en-US" sz="1400" dirty="0"/>
              <a:t>I</a:t>
            </a:r>
            <a:r>
              <a:rPr lang="en-ZA" sz="1400" dirty="0" err="1"/>
              <a:t>ndexing</a:t>
            </a:r>
            <a:r>
              <a:rPr lang="en-ZA" sz="1400" dirty="0"/>
              <a:t> is expression of assessment</a:t>
            </a:r>
            <a:endParaRPr lang="en-US" sz="1400" dirty="0"/>
          </a:p>
          <a:p>
            <a:pPr defTabSz="1223497">
              <a:defRPr/>
            </a:pPr>
            <a:endParaRPr lang="en-US" sz="1400" kern="0" dirty="0">
              <a:solidFill>
                <a:prstClr val="black">
                  <a:lumMod val="75000"/>
                  <a:lumOff val="25000"/>
                </a:prstClr>
              </a:solidFill>
              <a:latin typeface="Calibri"/>
              <a:cs typeface="Arial" pitchFamily="34" charset="0"/>
            </a:endParaRPr>
          </a:p>
        </p:txBody>
      </p:sp>
      <p:sp>
        <p:nvSpPr>
          <p:cNvPr id="6" name="Rectangle 5">
            <a:extLst>
              <a:ext uri="{FF2B5EF4-FFF2-40B4-BE49-F238E27FC236}">
                <a16:creationId xmlns:a16="http://schemas.microsoft.com/office/drawing/2014/main" id="{16C54FAE-9694-4DA8-949A-B4F0DF30019F}"/>
              </a:ext>
            </a:extLst>
          </p:cNvPr>
          <p:cNvSpPr/>
          <p:nvPr/>
        </p:nvSpPr>
        <p:spPr>
          <a:xfrm>
            <a:off x="5877195" y="1825625"/>
            <a:ext cx="3439800" cy="535751"/>
          </a:xfrm>
          <a:prstGeom prst="rect">
            <a:avLst/>
          </a:prstGeom>
          <a:solidFill>
            <a:schemeClr val="accent3"/>
          </a:solidFill>
          <a:ln w="25400" cap="flat" cmpd="sng" algn="ctr">
            <a:noFill/>
            <a:prstDash val="solid"/>
          </a:ln>
          <a:effectLst/>
        </p:spPr>
        <p:txBody>
          <a:bodyPr lIns="183560" tIns="91780" rIns="183560" bIns="91780" rtlCol="0" anchor="ctr" anchorCtr="0"/>
          <a:lstStyle/>
          <a:p>
            <a:pPr algn="ctr" defTabSz="1223497">
              <a:defRPr/>
            </a:pPr>
            <a:r>
              <a:rPr lang="en-US" sz="2409" b="1" kern="0" dirty="0">
                <a:solidFill>
                  <a:prstClr val="white"/>
                </a:solidFill>
                <a:cs typeface="Arial" pitchFamily="34" charset="0"/>
              </a:rPr>
              <a:t>Assessment Practices</a:t>
            </a:r>
          </a:p>
        </p:txBody>
      </p:sp>
      <p:grpSp>
        <p:nvGrpSpPr>
          <p:cNvPr id="14" name="Group 13">
            <a:extLst>
              <a:ext uri="{FF2B5EF4-FFF2-40B4-BE49-F238E27FC236}">
                <a16:creationId xmlns:a16="http://schemas.microsoft.com/office/drawing/2014/main" id="{1EE91ABD-7EB3-46C2-BE5F-6E37972E9A60}"/>
              </a:ext>
            </a:extLst>
          </p:cNvPr>
          <p:cNvGrpSpPr/>
          <p:nvPr/>
        </p:nvGrpSpPr>
        <p:grpSpPr>
          <a:xfrm>
            <a:off x="1525534" y="1984316"/>
            <a:ext cx="3766440" cy="3575954"/>
            <a:chOff x="1525534" y="1984316"/>
            <a:chExt cx="3766440" cy="3575954"/>
          </a:xfrm>
        </p:grpSpPr>
        <p:sp>
          <p:nvSpPr>
            <p:cNvPr id="9" name="Freeform 7">
              <a:extLst>
                <a:ext uri="{FF2B5EF4-FFF2-40B4-BE49-F238E27FC236}">
                  <a16:creationId xmlns:a16="http://schemas.microsoft.com/office/drawing/2014/main" id="{954FAFEB-C711-4C37-B7A2-3CDD4A9F7CC4}"/>
                </a:ext>
              </a:extLst>
            </p:cNvPr>
            <p:cNvSpPr>
              <a:spLocks/>
            </p:cNvSpPr>
            <p:nvPr/>
          </p:nvSpPr>
          <p:spPr bwMode="auto">
            <a:xfrm>
              <a:off x="2690781" y="3175246"/>
              <a:ext cx="1810878" cy="1584744"/>
            </a:xfrm>
            <a:custGeom>
              <a:avLst/>
              <a:gdLst/>
              <a:ahLst/>
              <a:cxnLst>
                <a:cxn ang="0">
                  <a:pos x="1098" y="0"/>
                </a:cxn>
                <a:cxn ang="0">
                  <a:pos x="1121" y="55"/>
                </a:cxn>
                <a:cxn ang="0">
                  <a:pos x="1139" y="113"/>
                </a:cxn>
                <a:cxn ang="0">
                  <a:pos x="1153" y="173"/>
                </a:cxn>
                <a:cxn ang="0">
                  <a:pos x="1161" y="235"/>
                </a:cxn>
                <a:cxn ang="0">
                  <a:pos x="1164" y="297"/>
                </a:cxn>
                <a:cxn ang="0">
                  <a:pos x="1161" y="361"/>
                </a:cxn>
                <a:cxn ang="0">
                  <a:pos x="1153" y="423"/>
                </a:cxn>
                <a:cxn ang="0">
                  <a:pos x="1139" y="484"/>
                </a:cxn>
                <a:cxn ang="0">
                  <a:pos x="1120" y="543"/>
                </a:cxn>
                <a:cxn ang="0">
                  <a:pos x="1096" y="599"/>
                </a:cxn>
                <a:cxn ang="0">
                  <a:pos x="1068" y="652"/>
                </a:cxn>
                <a:cxn ang="0">
                  <a:pos x="1036" y="703"/>
                </a:cxn>
                <a:cxn ang="0">
                  <a:pos x="999" y="750"/>
                </a:cxn>
                <a:cxn ang="0">
                  <a:pos x="958" y="795"/>
                </a:cxn>
                <a:cxn ang="0">
                  <a:pos x="914" y="836"/>
                </a:cxn>
                <a:cxn ang="0">
                  <a:pos x="866" y="873"/>
                </a:cxn>
                <a:cxn ang="0">
                  <a:pos x="816" y="905"/>
                </a:cxn>
                <a:cxn ang="0">
                  <a:pos x="762" y="934"/>
                </a:cxn>
                <a:cxn ang="0">
                  <a:pos x="706" y="958"/>
                </a:cxn>
                <a:cxn ang="0">
                  <a:pos x="647" y="977"/>
                </a:cxn>
                <a:cxn ang="0">
                  <a:pos x="588" y="991"/>
                </a:cxn>
                <a:cxn ang="0">
                  <a:pos x="525" y="999"/>
                </a:cxn>
                <a:cxn ang="0">
                  <a:pos x="461" y="1002"/>
                </a:cxn>
                <a:cxn ang="0">
                  <a:pos x="395" y="999"/>
                </a:cxn>
                <a:cxn ang="0">
                  <a:pos x="332" y="990"/>
                </a:cxn>
                <a:cxn ang="0">
                  <a:pos x="270" y="976"/>
                </a:cxn>
                <a:cxn ang="0">
                  <a:pos x="211" y="956"/>
                </a:cxn>
                <a:cxn ang="0">
                  <a:pos x="154" y="931"/>
                </a:cxn>
                <a:cxn ang="0">
                  <a:pos x="100" y="902"/>
                </a:cxn>
                <a:cxn ang="0">
                  <a:pos x="48" y="867"/>
                </a:cxn>
                <a:cxn ang="0">
                  <a:pos x="0" y="829"/>
                </a:cxn>
                <a:cxn ang="0">
                  <a:pos x="65" y="754"/>
                </a:cxn>
                <a:cxn ang="0">
                  <a:pos x="107" y="787"/>
                </a:cxn>
                <a:cxn ang="0">
                  <a:pos x="151" y="816"/>
                </a:cxn>
                <a:cxn ang="0">
                  <a:pos x="198" y="841"/>
                </a:cxn>
                <a:cxn ang="0">
                  <a:pos x="246" y="863"/>
                </a:cxn>
                <a:cxn ang="0">
                  <a:pos x="297" y="879"/>
                </a:cxn>
                <a:cxn ang="0">
                  <a:pos x="350" y="892"/>
                </a:cxn>
                <a:cxn ang="0">
                  <a:pos x="405" y="899"/>
                </a:cxn>
                <a:cxn ang="0">
                  <a:pos x="461" y="902"/>
                </a:cxn>
                <a:cxn ang="0">
                  <a:pos x="523" y="899"/>
                </a:cxn>
                <a:cxn ang="0">
                  <a:pos x="583" y="890"/>
                </a:cxn>
                <a:cxn ang="0">
                  <a:pos x="640" y="875"/>
                </a:cxn>
                <a:cxn ang="0">
                  <a:pos x="695" y="854"/>
                </a:cxn>
                <a:cxn ang="0">
                  <a:pos x="748" y="829"/>
                </a:cxn>
                <a:cxn ang="0">
                  <a:pos x="798" y="798"/>
                </a:cxn>
                <a:cxn ang="0">
                  <a:pos x="845" y="763"/>
                </a:cxn>
                <a:cxn ang="0">
                  <a:pos x="888" y="724"/>
                </a:cxn>
                <a:cxn ang="0">
                  <a:pos x="927" y="681"/>
                </a:cxn>
                <a:cxn ang="0">
                  <a:pos x="962" y="636"/>
                </a:cxn>
                <a:cxn ang="0">
                  <a:pos x="992" y="586"/>
                </a:cxn>
                <a:cxn ang="0">
                  <a:pos x="1017" y="533"/>
                </a:cxn>
                <a:cxn ang="0">
                  <a:pos x="1038" y="477"/>
                </a:cxn>
                <a:cxn ang="0">
                  <a:pos x="1053" y="419"/>
                </a:cxn>
                <a:cxn ang="0">
                  <a:pos x="1061" y="359"/>
                </a:cxn>
                <a:cxn ang="0">
                  <a:pos x="1064" y="297"/>
                </a:cxn>
                <a:cxn ang="0">
                  <a:pos x="1062" y="244"/>
                </a:cxn>
                <a:cxn ang="0">
                  <a:pos x="1056" y="191"/>
                </a:cxn>
                <a:cxn ang="0">
                  <a:pos x="1044" y="140"/>
                </a:cxn>
                <a:cxn ang="0">
                  <a:pos x="1028" y="90"/>
                </a:cxn>
                <a:cxn ang="0">
                  <a:pos x="1008" y="42"/>
                </a:cxn>
                <a:cxn ang="0">
                  <a:pos x="1098" y="0"/>
                </a:cxn>
              </a:cxnLst>
              <a:rect l="0" t="0" r="r" b="b"/>
              <a:pathLst>
                <a:path w="1164" h="1002">
                  <a:moveTo>
                    <a:pt x="1098" y="0"/>
                  </a:moveTo>
                  <a:lnTo>
                    <a:pt x="1121" y="55"/>
                  </a:lnTo>
                  <a:lnTo>
                    <a:pt x="1139" y="113"/>
                  </a:lnTo>
                  <a:lnTo>
                    <a:pt x="1153" y="173"/>
                  </a:lnTo>
                  <a:lnTo>
                    <a:pt x="1161" y="235"/>
                  </a:lnTo>
                  <a:lnTo>
                    <a:pt x="1164" y="297"/>
                  </a:lnTo>
                  <a:lnTo>
                    <a:pt x="1161" y="361"/>
                  </a:lnTo>
                  <a:lnTo>
                    <a:pt x="1153" y="423"/>
                  </a:lnTo>
                  <a:lnTo>
                    <a:pt x="1139" y="484"/>
                  </a:lnTo>
                  <a:lnTo>
                    <a:pt x="1120" y="543"/>
                  </a:lnTo>
                  <a:lnTo>
                    <a:pt x="1096" y="599"/>
                  </a:lnTo>
                  <a:lnTo>
                    <a:pt x="1068" y="652"/>
                  </a:lnTo>
                  <a:lnTo>
                    <a:pt x="1036" y="703"/>
                  </a:lnTo>
                  <a:lnTo>
                    <a:pt x="999" y="750"/>
                  </a:lnTo>
                  <a:lnTo>
                    <a:pt x="958" y="795"/>
                  </a:lnTo>
                  <a:lnTo>
                    <a:pt x="914" y="836"/>
                  </a:lnTo>
                  <a:lnTo>
                    <a:pt x="866" y="873"/>
                  </a:lnTo>
                  <a:lnTo>
                    <a:pt x="816" y="905"/>
                  </a:lnTo>
                  <a:lnTo>
                    <a:pt x="762" y="934"/>
                  </a:lnTo>
                  <a:lnTo>
                    <a:pt x="706" y="958"/>
                  </a:lnTo>
                  <a:lnTo>
                    <a:pt x="647" y="977"/>
                  </a:lnTo>
                  <a:lnTo>
                    <a:pt x="588" y="991"/>
                  </a:lnTo>
                  <a:lnTo>
                    <a:pt x="525" y="999"/>
                  </a:lnTo>
                  <a:lnTo>
                    <a:pt x="461" y="1002"/>
                  </a:lnTo>
                  <a:lnTo>
                    <a:pt x="395" y="999"/>
                  </a:lnTo>
                  <a:lnTo>
                    <a:pt x="332" y="990"/>
                  </a:lnTo>
                  <a:lnTo>
                    <a:pt x="270" y="976"/>
                  </a:lnTo>
                  <a:lnTo>
                    <a:pt x="211" y="956"/>
                  </a:lnTo>
                  <a:lnTo>
                    <a:pt x="154" y="931"/>
                  </a:lnTo>
                  <a:lnTo>
                    <a:pt x="100" y="902"/>
                  </a:lnTo>
                  <a:lnTo>
                    <a:pt x="48" y="867"/>
                  </a:lnTo>
                  <a:lnTo>
                    <a:pt x="0" y="829"/>
                  </a:lnTo>
                  <a:lnTo>
                    <a:pt x="65" y="754"/>
                  </a:lnTo>
                  <a:lnTo>
                    <a:pt x="107" y="787"/>
                  </a:lnTo>
                  <a:lnTo>
                    <a:pt x="151" y="816"/>
                  </a:lnTo>
                  <a:lnTo>
                    <a:pt x="198" y="841"/>
                  </a:lnTo>
                  <a:lnTo>
                    <a:pt x="246" y="863"/>
                  </a:lnTo>
                  <a:lnTo>
                    <a:pt x="297" y="879"/>
                  </a:lnTo>
                  <a:lnTo>
                    <a:pt x="350" y="892"/>
                  </a:lnTo>
                  <a:lnTo>
                    <a:pt x="405" y="899"/>
                  </a:lnTo>
                  <a:lnTo>
                    <a:pt x="461" y="902"/>
                  </a:lnTo>
                  <a:lnTo>
                    <a:pt x="523" y="899"/>
                  </a:lnTo>
                  <a:lnTo>
                    <a:pt x="583" y="890"/>
                  </a:lnTo>
                  <a:lnTo>
                    <a:pt x="640" y="875"/>
                  </a:lnTo>
                  <a:lnTo>
                    <a:pt x="695" y="854"/>
                  </a:lnTo>
                  <a:lnTo>
                    <a:pt x="748" y="829"/>
                  </a:lnTo>
                  <a:lnTo>
                    <a:pt x="798" y="798"/>
                  </a:lnTo>
                  <a:lnTo>
                    <a:pt x="845" y="763"/>
                  </a:lnTo>
                  <a:lnTo>
                    <a:pt x="888" y="724"/>
                  </a:lnTo>
                  <a:lnTo>
                    <a:pt x="927" y="681"/>
                  </a:lnTo>
                  <a:lnTo>
                    <a:pt x="962" y="636"/>
                  </a:lnTo>
                  <a:lnTo>
                    <a:pt x="992" y="586"/>
                  </a:lnTo>
                  <a:lnTo>
                    <a:pt x="1017" y="533"/>
                  </a:lnTo>
                  <a:lnTo>
                    <a:pt x="1038" y="477"/>
                  </a:lnTo>
                  <a:lnTo>
                    <a:pt x="1053" y="419"/>
                  </a:lnTo>
                  <a:lnTo>
                    <a:pt x="1061" y="359"/>
                  </a:lnTo>
                  <a:lnTo>
                    <a:pt x="1064" y="297"/>
                  </a:lnTo>
                  <a:lnTo>
                    <a:pt x="1062" y="244"/>
                  </a:lnTo>
                  <a:lnTo>
                    <a:pt x="1056" y="191"/>
                  </a:lnTo>
                  <a:lnTo>
                    <a:pt x="1044" y="140"/>
                  </a:lnTo>
                  <a:lnTo>
                    <a:pt x="1028" y="90"/>
                  </a:lnTo>
                  <a:lnTo>
                    <a:pt x="1008" y="42"/>
                  </a:lnTo>
                  <a:lnTo>
                    <a:pt x="1098" y="0"/>
                  </a:lnTo>
                  <a:close/>
                </a:path>
              </a:pathLst>
            </a:custGeom>
            <a:solidFill>
              <a:schemeClr val="accent4"/>
            </a:solidFill>
            <a:ln w="0">
              <a:noFill/>
              <a:prstDash val="solid"/>
              <a:round/>
              <a:headEnd/>
              <a:tailEnd/>
            </a:ln>
          </p:spPr>
          <p:txBody>
            <a:bodyPr vert="horz" wrap="square" lIns="91780" tIns="45890" rIns="91780" bIns="45890" numCol="1" anchor="t" anchorCtr="0" compatLnSpc="1">
              <a:prstTxWarp prst="textNoShape">
                <a:avLst/>
              </a:prstTxWarp>
            </a:bodyPr>
            <a:lstStyle/>
            <a:p>
              <a:pPr defTabSz="1223497">
                <a:defRPr/>
              </a:pPr>
              <a:endParaRPr lang="en-US" sz="2409" kern="0">
                <a:solidFill>
                  <a:prstClr val="black"/>
                </a:solidFill>
                <a:latin typeface="Calibri"/>
              </a:endParaRPr>
            </a:p>
          </p:txBody>
        </p:sp>
        <p:sp>
          <p:nvSpPr>
            <p:cNvPr id="10" name="Freeform 8">
              <a:extLst>
                <a:ext uri="{FF2B5EF4-FFF2-40B4-BE49-F238E27FC236}">
                  <a16:creationId xmlns:a16="http://schemas.microsoft.com/office/drawing/2014/main" id="{4B2CE610-B39A-4613-8039-7119B16B4D0F}"/>
                </a:ext>
              </a:extLst>
            </p:cNvPr>
            <p:cNvSpPr>
              <a:spLocks/>
            </p:cNvSpPr>
            <p:nvPr/>
          </p:nvSpPr>
          <p:spPr bwMode="auto">
            <a:xfrm>
              <a:off x="2034260" y="2251603"/>
              <a:ext cx="2745876" cy="1393373"/>
            </a:xfrm>
            <a:custGeom>
              <a:avLst/>
              <a:gdLst/>
              <a:ahLst/>
              <a:cxnLst>
                <a:cxn ang="0">
                  <a:pos x="955" y="3"/>
                </a:cxn>
                <a:cxn ang="0">
                  <a:pos x="1094" y="26"/>
                </a:cxn>
                <a:cxn ang="0">
                  <a:pos x="1226" y="69"/>
                </a:cxn>
                <a:cxn ang="0">
                  <a:pos x="1347" y="132"/>
                </a:cxn>
                <a:cxn ang="0">
                  <a:pos x="1457" y="213"/>
                </a:cxn>
                <a:cxn ang="0">
                  <a:pos x="1552" y="309"/>
                </a:cxn>
                <a:cxn ang="0">
                  <a:pos x="1632" y="418"/>
                </a:cxn>
                <a:cxn ang="0">
                  <a:pos x="1695" y="539"/>
                </a:cxn>
                <a:cxn ang="0">
                  <a:pos x="1739" y="670"/>
                </a:cxn>
                <a:cxn ang="0">
                  <a:pos x="1762" y="810"/>
                </a:cxn>
                <a:cxn ang="0">
                  <a:pos x="1665" y="881"/>
                </a:cxn>
                <a:cxn ang="0">
                  <a:pos x="1654" y="748"/>
                </a:cxn>
                <a:cxn ang="0">
                  <a:pos x="1621" y="622"/>
                </a:cxn>
                <a:cxn ang="0">
                  <a:pos x="1568" y="505"/>
                </a:cxn>
                <a:cxn ang="0">
                  <a:pos x="1498" y="400"/>
                </a:cxn>
                <a:cxn ang="0">
                  <a:pos x="1413" y="307"/>
                </a:cxn>
                <a:cxn ang="0">
                  <a:pos x="1313" y="228"/>
                </a:cxn>
                <a:cxn ang="0">
                  <a:pos x="1201" y="167"/>
                </a:cxn>
                <a:cxn ang="0">
                  <a:pos x="1080" y="124"/>
                </a:cxn>
                <a:cxn ang="0">
                  <a:pos x="951" y="102"/>
                </a:cxn>
                <a:cxn ang="0">
                  <a:pos x="815" y="102"/>
                </a:cxn>
                <a:cxn ang="0">
                  <a:pos x="685" y="124"/>
                </a:cxn>
                <a:cxn ang="0">
                  <a:pos x="564" y="167"/>
                </a:cxn>
                <a:cxn ang="0">
                  <a:pos x="452" y="228"/>
                </a:cxn>
                <a:cxn ang="0">
                  <a:pos x="352" y="307"/>
                </a:cxn>
                <a:cxn ang="0">
                  <a:pos x="266" y="400"/>
                </a:cxn>
                <a:cxn ang="0">
                  <a:pos x="197" y="505"/>
                </a:cxn>
                <a:cxn ang="0">
                  <a:pos x="144" y="622"/>
                </a:cxn>
                <a:cxn ang="0">
                  <a:pos x="111" y="748"/>
                </a:cxn>
                <a:cxn ang="0">
                  <a:pos x="100" y="881"/>
                </a:cxn>
                <a:cxn ang="0">
                  <a:pos x="3" y="810"/>
                </a:cxn>
                <a:cxn ang="0">
                  <a:pos x="26" y="670"/>
                </a:cxn>
                <a:cxn ang="0">
                  <a:pos x="70" y="539"/>
                </a:cxn>
                <a:cxn ang="0">
                  <a:pos x="133" y="418"/>
                </a:cxn>
                <a:cxn ang="0">
                  <a:pos x="214" y="309"/>
                </a:cxn>
                <a:cxn ang="0">
                  <a:pos x="309" y="213"/>
                </a:cxn>
                <a:cxn ang="0">
                  <a:pos x="418" y="132"/>
                </a:cxn>
                <a:cxn ang="0">
                  <a:pos x="540" y="69"/>
                </a:cxn>
                <a:cxn ang="0">
                  <a:pos x="671" y="26"/>
                </a:cxn>
                <a:cxn ang="0">
                  <a:pos x="811" y="3"/>
                </a:cxn>
              </a:cxnLst>
              <a:rect l="0" t="0" r="r" b="b"/>
              <a:pathLst>
                <a:path w="1765" h="881">
                  <a:moveTo>
                    <a:pt x="883" y="0"/>
                  </a:moveTo>
                  <a:lnTo>
                    <a:pt x="955" y="3"/>
                  </a:lnTo>
                  <a:lnTo>
                    <a:pt x="1026" y="12"/>
                  </a:lnTo>
                  <a:lnTo>
                    <a:pt x="1094" y="26"/>
                  </a:lnTo>
                  <a:lnTo>
                    <a:pt x="1161" y="44"/>
                  </a:lnTo>
                  <a:lnTo>
                    <a:pt x="1226" y="69"/>
                  </a:lnTo>
                  <a:lnTo>
                    <a:pt x="1288" y="98"/>
                  </a:lnTo>
                  <a:lnTo>
                    <a:pt x="1347" y="132"/>
                  </a:lnTo>
                  <a:lnTo>
                    <a:pt x="1404" y="170"/>
                  </a:lnTo>
                  <a:lnTo>
                    <a:pt x="1457" y="213"/>
                  </a:lnTo>
                  <a:lnTo>
                    <a:pt x="1506" y="259"/>
                  </a:lnTo>
                  <a:lnTo>
                    <a:pt x="1552" y="309"/>
                  </a:lnTo>
                  <a:lnTo>
                    <a:pt x="1594" y="362"/>
                  </a:lnTo>
                  <a:lnTo>
                    <a:pt x="1632" y="418"/>
                  </a:lnTo>
                  <a:lnTo>
                    <a:pt x="1666" y="477"/>
                  </a:lnTo>
                  <a:lnTo>
                    <a:pt x="1695" y="539"/>
                  </a:lnTo>
                  <a:lnTo>
                    <a:pt x="1720" y="603"/>
                  </a:lnTo>
                  <a:lnTo>
                    <a:pt x="1739" y="670"/>
                  </a:lnTo>
                  <a:lnTo>
                    <a:pt x="1753" y="739"/>
                  </a:lnTo>
                  <a:lnTo>
                    <a:pt x="1762" y="810"/>
                  </a:lnTo>
                  <a:lnTo>
                    <a:pt x="1765" y="881"/>
                  </a:lnTo>
                  <a:lnTo>
                    <a:pt x="1665" y="881"/>
                  </a:lnTo>
                  <a:lnTo>
                    <a:pt x="1662" y="814"/>
                  </a:lnTo>
                  <a:lnTo>
                    <a:pt x="1654" y="748"/>
                  </a:lnTo>
                  <a:lnTo>
                    <a:pt x="1640" y="684"/>
                  </a:lnTo>
                  <a:lnTo>
                    <a:pt x="1621" y="622"/>
                  </a:lnTo>
                  <a:lnTo>
                    <a:pt x="1597" y="562"/>
                  </a:lnTo>
                  <a:lnTo>
                    <a:pt x="1568" y="505"/>
                  </a:lnTo>
                  <a:lnTo>
                    <a:pt x="1535" y="450"/>
                  </a:lnTo>
                  <a:lnTo>
                    <a:pt x="1498" y="400"/>
                  </a:lnTo>
                  <a:lnTo>
                    <a:pt x="1458" y="351"/>
                  </a:lnTo>
                  <a:lnTo>
                    <a:pt x="1413" y="307"/>
                  </a:lnTo>
                  <a:lnTo>
                    <a:pt x="1365" y="266"/>
                  </a:lnTo>
                  <a:lnTo>
                    <a:pt x="1313" y="228"/>
                  </a:lnTo>
                  <a:lnTo>
                    <a:pt x="1259" y="196"/>
                  </a:lnTo>
                  <a:lnTo>
                    <a:pt x="1201" y="167"/>
                  </a:lnTo>
                  <a:lnTo>
                    <a:pt x="1142" y="143"/>
                  </a:lnTo>
                  <a:lnTo>
                    <a:pt x="1080" y="124"/>
                  </a:lnTo>
                  <a:lnTo>
                    <a:pt x="1016" y="110"/>
                  </a:lnTo>
                  <a:lnTo>
                    <a:pt x="951" y="102"/>
                  </a:lnTo>
                  <a:lnTo>
                    <a:pt x="883" y="99"/>
                  </a:lnTo>
                  <a:lnTo>
                    <a:pt x="815" y="102"/>
                  </a:lnTo>
                  <a:lnTo>
                    <a:pt x="749" y="110"/>
                  </a:lnTo>
                  <a:lnTo>
                    <a:pt x="685" y="124"/>
                  </a:lnTo>
                  <a:lnTo>
                    <a:pt x="624" y="143"/>
                  </a:lnTo>
                  <a:lnTo>
                    <a:pt x="564" y="167"/>
                  </a:lnTo>
                  <a:lnTo>
                    <a:pt x="507" y="196"/>
                  </a:lnTo>
                  <a:lnTo>
                    <a:pt x="452" y="228"/>
                  </a:lnTo>
                  <a:lnTo>
                    <a:pt x="400" y="266"/>
                  </a:lnTo>
                  <a:lnTo>
                    <a:pt x="352" y="307"/>
                  </a:lnTo>
                  <a:lnTo>
                    <a:pt x="307" y="351"/>
                  </a:lnTo>
                  <a:lnTo>
                    <a:pt x="266" y="400"/>
                  </a:lnTo>
                  <a:lnTo>
                    <a:pt x="229" y="450"/>
                  </a:lnTo>
                  <a:lnTo>
                    <a:pt x="197" y="505"/>
                  </a:lnTo>
                  <a:lnTo>
                    <a:pt x="168" y="562"/>
                  </a:lnTo>
                  <a:lnTo>
                    <a:pt x="144" y="622"/>
                  </a:lnTo>
                  <a:lnTo>
                    <a:pt x="125" y="684"/>
                  </a:lnTo>
                  <a:lnTo>
                    <a:pt x="111" y="748"/>
                  </a:lnTo>
                  <a:lnTo>
                    <a:pt x="103" y="814"/>
                  </a:lnTo>
                  <a:lnTo>
                    <a:pt x="100" y="881"/>
                  </a:lnTo>
                  <a:lnTo>
                    <a:pt x="0" y="881"/>
                  </a:lnTo>
                  <a:lnTo>
                    <a:pt x="3" y="810"/>
                  </a:lnTo>
                  <a:lnTo>
                    <a:pt x="12" y="739"/>
                  </a:lnTo>
                  <a:lnTo>
                    <a:pt x="26" y="670"/>
                  </a:lnTo>
                  <a:lnTo>
                    <a:pt x="46" y="603"/>
                  </a:lnTo>
                  <a:lnTo>
                    <a:pt x="70" y="539"/>
                  </a:lnTo>
                  <a:lnTo>
                    <a:pt x="99" y="477"/>
                  </a:lnTo>
                  <a:lnTo>
                    <a:pt x="133" y="418"/>
                  </a:lnTo>
                  <a:lnTo>
                    <a:pt x="171" y="362"/>
                  </a:lnTo>
                  <a:lnTo>
                    <a:pt x="214" y="309"/>
                  </a:lnTo>
                  <a:lnTo>
                    <a:pt x="259" y="259"/>
                  </a:lnTo>
                  <a:lnTo>
                    <a:pt x="309" y="213"/>
                  </a:lnTo>
                  <a:lnTo>
                    <a:pt x="362" y="170"/>
                  </a:lnTo>
                  <a:lnTo>
                    <a:pt x="418" y="132"/>
                  </a:lnTo>
                  <a:lnTo>
                    <a:pt x="478" y="98"/>
                  </a:lnTo>
                  <a:lnTo>
                    <a:pt x="540" y="69"/>
                  </a:lnTo>
                  <a:lnTo>
                    <a:pt x="605" y="44"/>
                  </a:lnTo>
                  <a:lnTo>
                    <a:pt x="671" y="26"/>
                  </a:lnTo>
                  <a:lnTo>
                    <a:pt x="740" y="12"/>
                  </a:lnTo>
                  <a:lnTo>
                    <a:pt x="811" y="3"/>
                  </a:lnTo>
                  <a:lnTo>
                    <a:pt x="883" y="0"/>
                  </a:lnTo>
                  <a:close/>
                </a:path>
              </a:pathLst>
            </a:custGeom>
            <a:solidFill>
              <a:schemeClr val="accent5">
                <a:lumMod val="60000"/>
                <a:lumOff val="40000"/>
              </a:schemeClr>
            </a:solidFill>
            <a:ln w="0">
              <a:noFill/>
              <a:prstDash val="solid"/>
              <a:round/>
              <a:headEnd/>
              <a:tailEnd/>
            </a:ln>
          </p:spPr>
          <p:txBody>
            <a:bodyPr vert="horz" wrap="square" lIns="91780" tIns="45890" rIns="91780" bIns="45890" numCol="1" anchor="t" anchorCtr="0" compatLnSpc="1">
              <a:prstTxWarp prst="textNoShape">
                <a:avLst/>
              </a:prstTxWarp>
            </a:bodyPr>
            <a:lstStyle/>
            <a:p>
              <a:pPr defTabSz="1223497">
                <a:defRPr/>
              </a:pPr>
              <a:endParaRPr lang="en-US" sz="2409" kern="0">
                <a:solidFill>
                  <a:prstClr val="black"/>
                </a:solidFill>
                <a:latin typeface="Calibri"/>
              </a:endParaRPr>
            </a:p>
          </p:txBody>
        </p:sp>
        <p:sp>
          <p:nvSpPr>
            <p:cNvPr id="11" name="Freeform 9">
              <a:extLst>
                <a:ext uri="{FF2B5EF4-FFF2-40B4-BE49-F238E27FC236}">
                  <a16:creationId xmlns:a16="http://schemas.microsoft.com/office/drawing/2014/main" id="{8311F291-F3CA-4E73-AA2E-D82090E8470C}"/>
                </a:ext>
              </a:extLst>
            </p:cNvPr>
            <p:cNvSpPr>
              <a:spLocks/>
            </p:cNvSpPr>
            <p:nvPr/>
          </p:nvSpPr>
          <p:spPr bwMode="auto">
            <a:xfrm>
              <a:off x="1772896" y="1984316"/>
              <a:ext cx="2842332" cy="3322901"/>
            </a:xfrm>
            <a:custGeom>
              <a:avLst/>
              <a:gdLst/>
              <a:ahLst/>
              <a:cxnLst>
                <a:cxn ang="0">
                  <a:pos x="1128" y="3"/>
                </a:cxn>
                <a:cxn ang="0">
                  <a:pos x="1276" y="25"/>
                </a:cxn>
                <a:cxn ang="0">
                  <a:pos x="1418" y="67"/>
                </a:cxn>
                <a:cxn ang="0">
                  <a:pos x="1320" y="140"/>
                </a:cxn>
                <a:cxn ang="0">
                  <a:pos x="1189" y="110"/>
                </a:cxn>
                <a:cxn ang="0">
                  <a:pos x="1051" y="100"/>
                </a:cxn>
                <a:cxn ang="0">
                  <a:pos x="901" y="112"/>
                </a:cxn>
                <a:cxn ang="0">
                  <a:pos x="760" y="146"/>
                </a:cxn>
                <a:cxn ang="0">
                  <a:pos x="627" y="200"/>
                </a:cxn>
                <a:cxn ang="0">
                  <a:pos x="504" y="272"/>
                </a:cxn>
                <a:cxn ang="0">
                  <a:pos x="395" y="362"/>
                </a:cxn>
                <a:cxn ang="0">
                  <a:pos x="302" y="465"/>
                </a:cxn>
                <a:cxn ang="0">
                  <a:pos x="225" y="579"/>
                </a:cxn>
                <a:cxn ang="0">
                  <a:pos x="166" y="703"/>
                </a:cxn>
                <a:cxn ang="0">
                  <a:pos x="124" y="837"/>
                </a:cxn>
                <a:cxn ang="0">
                  <a:pos x="103" y="978"/>
                </a:cxn>
                <a:cxn ang="0">
                  <a:pos x="103" y="1125"/>
                </a:cxn>
                <a:cxn ang="0">
                  <a:pos x="126" y="1271"/>
                </a:cxn>
                <a:cxn ang="0">
                  <a:pos x="170" y="1407"/>
                </a:cxn>
                <a:cxn ang="0">
                  <a:pos x="233" y="1534"/>
                </a:cxn>
                <a:cxn ang="0">
                  <a:pos x="313" y="1650"/>
                </a:cxn>
                <a:cxn ang="0">
                  <a:pos x="409" y="1752"/>
                </a:cxn>
                <a:cxn ang="0">
                  <a:pos x="520" y="1838"/>
                </a:cxn>
                <a:cxn ang="0">
                  <a:pos x="642" y="1909"/>
                </a:cxn>
                <a:cxn ang="0">
                  <a:pos x="773" y="1959"/>
                </a:cxn>
                <a:cxn ang="0">
                  <a:pos x="908" y="1990"/>
                </a:cxn>
                <a:cxn ang="0">
                  <a:pos x="1051" y="2001"/>
                </a:cxn>
                <a:cxn ang="0">
                  <a:pos x="1200" y="1989"/>
                </a:cxn>
                <a:cxn ang="0">
                  <a:pos x="1341" y="1955"/>
                </a:cxn>
                <a:cxn ang="0">
                  <a:pos x="1474" y="1901"/>
                </a:cxn>
                <a:cxn ang="0">
                  <a:pos x="1596" y="1829"/>
                </a:cxn>
                <a:cxn ang="0">
                  <a:pos x="1704" y="1740"/>
                </a:cxn>
                <a:cxn ang="0">
                  <a:pos x="1827" y="1757"/>
                </a:cxn>
                <a:cxn ang="0">
                  <a:pos x="1724" y="1855"/>
                </a:cxn>
                <a:cxn ang="0">
                  <a:pos x="1609" y="1940"/>
                </a:cxn>
                <a:cxn ang="0">
                  <a:pos x="1483" y="2008"/>
                </a:cxn>
                <a:cxn ang="0">
                  <a:pos x="1346" y="2059"/>
                </a:cxn>
                <a:cxn ang="0">
                  <a:pos x="1202" y="2090"/>
                </a:cxn>
                <a:cxn ang="0">
                  <a:pos x="1051" y="2101"/>
                </a:cxn>
                <a:cxn ang="0">
                  <a:pos x="893" y="2089"/>
                </a:cxn>
                <a:cxn ang="0">
                  <a:pos x="744" y="2055"/>
                </a:cxn>
                <a:cxn ang="0">
                  <a:pos x="605" y="2001"/>
                </a:cxn>
                <a:cxn ang="0">
                  <a:pos x="476" y="1929"/>
                </a:cxn>
                <a:cxn ang="0">
                  <a:pos x="360" y="1840"/>
                </a:cxn>
                <a:cxn ang="0">
                  <a:pos x="257" y="1737"/>
                </a:cxn>
                <a:cxn ang="0">
                  <a:pos x="169" y="1620"/>
                </a:cxn>
                <a:cxn ang="0">
                  <a:pos x="97" y="1491"/>
                </a:cxn>
                <a:cxn ang="0">
                  <a:pos x="44" y="1353"/>
                </a:cxn>
                <a:cxn ang="0">
                  <a:pos x="11" y="1205"/>
                </a:cxn>
                <a:cxn ang="0">
                  <a:pos x="0" y="1050"/>
                </a:cxn>
                <a:cxn ang="0">
                  <a:pos x="12" y="891"/>
                </a:cxn>
                <a:cxn ang="0">
                  <a:pos x="47" y="739"/>
                </a:cxn>
                <a:cxn ang="0">
                  <a:pos x="103" y="597"/>
                </a:cxn>
                <a:cxn ang="0">
                  <a:pos x="179" y="465"/>
                </a:cxn>
                <a:cxn ang="0">
                  <a:pos x="272" y="346"/>
                </a:cxn>
                <a:cxn ang="0">
                  <a:pos x="375" y="246"/>
                </a:cxn>
                <a:cxn ang="0">
                  <a:pos x="490" y="162"/>
                </a:cxn>
                <a:cxn ang="0">
                  <a:pos x="618" y="94"/>
                </a:cxn>
                <a:cxn ang="0">
                  <a:pos x="755" y="43"/>
                </a:cxn>
                <a:cxn ang="0">
                  <a:pos x="899" y="11"/>
                </a:cxn>
                <a:cxn ang="0">
                  <a:pos x="1051" y="0"/>
                </a:cxn>
              </a:cxnLst>
              <a:rect l="0" t="0" r="r" b="b"/>
              <a:pathLst>
                <a:path w="1827" h="2101">
                  <a:moveTo>
                    <a:pt x="1051" y="0"/>
                  </a:moveTo>
                  <a:lnTo>
                    <a:pt x="1128" y="3"/>
                  </a:lnTo>
                  <a:lnTo>
                    <a:pt x="1203" y="11"/>
                  </a:lnTo>
                  <a:lnTo>
                    <a:pt x="1276" y="25"/>
                  </a:lnTo>
                  <a:lnTo>
                    <a:pt x="1348" y="44"/>
                  </a:lnTo>
                  <a:lnTo>
                    <a:pt x="1418" y="67"/>
                  </a:lnTo>
                  <a:lnTo>
                    <a:pt x="1383" y="161"/>
                  </a:lnTo>
                  <a:lnTo>
                    <a:pt x="1320" y="140"/>
                  </a:lnTo>
                  <a:lnTo>
                    <a:pt x="1255" y="123"/>
                  </a:lnTo>
                  <a:lnTo>
                    <a:pt x="1189" y="110"/>
                  </a:lnTo>
                  <a:lnTo>
                    <a:pt x="1121" y="103"/>
                  </a:lnTo>
                  <a:lnTo>
                    <a:pt x="1051" y="100"/>
                  </a:lnTo>
                  <a:lnTo>
                    <a:pt x="975" y="103"/>
                  </a:lnTo>
                  <a:lnTo>
                    <a:pt x="901" y="112"/>
                  </a:lnTo>
                  <a:lnTo>
                    <a:pt x="829" y="126"/>
                  </a:lnTo>
                  <a:lnTo>
                    <a:pt x="760" y="146"/>
                  </a:lnTo>
                  <a:lnTo>
                    <a:pt x="692" y="170"/>
                  </a:lnTo>
                  <a:lnTo>
                    <a:pt x="627" y="200"/>
                  </a:lnTo>
                  <a:lnTo>
                    <a:pt x="564" y="233"/>
                  </a:lnTo>
                  <a:lnTo>
                    <a:pt x="504" y="272"/>
                  </a:lnTo>
                  <a:lnTo>
                    <a:pt x="448" y="315"/>
                  </a:lnTo>
                  <a:lnTo>
                    <a:pt x="395" y="362"/>
                  </a:lnTo>
                  <a:lnTo>
                    <a:pt x="346" y="413"/>
                  </a:lnTo>
                  <a:lnTo>
                    <a:pt x="302" y="465"/>
                  </a:lnTo>
                  <a:lnTo>
                    <a:pt x="262" y="521"/>
                  </a:lnTo>
                  <a:lnTo>
                    <a:pt x="225" y="579"/>
                  </a:lnTo>
                  <a:lnTo>
                    <a:pt x="193" y="639"/>
                  </a:lnTo>
                  <a:lnTo>
                    <a:pt x="166" y="703"/>
                  </a:lnTo>
                  <a:lnTo>
                    <a:pt x="143" y="769"/>
                  </a:lnTo>
                  <a:lnTo>
                    <a:pt x="124" y="837"/>
                  </a:lnTo>
                  <a:lnTo>
                    <a:pt x="111" y="907"/>
                  </a:lnTo>
                  <a:lnTo>
                    <a:pt x="103" y="978"/>
                  </a:lnTo>
                  <a:lnTo>
                    <a:pt x="100" y="1050"/>
                  </a:lnTo>
                  <a:lnTo>
                    <a:pt x="103" y="1125"/>
                  </a:lnTo>
                  <a:lnTo>
                    <a:pt x="112" y="1199"/>
                  </a:lnTo>
                  <a:lnTo>
                    <a:pt x="126" y="1271"/>
                  </a:lnTo>
                  <a:lnTo>
                    <a:pt x="145" y="1340"/>
                  </a:lnTo>
                  <a:lnTo>
                    <a:pt x="170" y="1407"/>
                  </a:lnTo>
                  <a:lnTo>
                    <a:pt x="199" y="1472"/>
                  </a:lnTo>
                  <a:lnTo>
                    <a:pt x="233" y="1534"/>
                  </a:lnTo>
                  <a:lnTo>
                    <a:pt x="271" y="1594"/>
                  </a:lnTo>
                  <a:lnTo>
                    <a:pt x="313" y="1650"/>
                  </a:lnTo>
                  <a:lnTo>
                    <a:pt x="360" y="1703"/>
                  </a:lnTo>
                  <a:lnTo>
                    <a:pt x="409" y="1752"/>
                  </a:lnTo>
                  <a:lnTo>
                    <a:pt x="463" y="1798"/>
                  </a:lnTo>
                  <a:lnTo>
                    <a:pt x="520" y="1838"/>
                  </a:lnTo>
                  <a:lnTo>
                    <a:pt x="580" y="1876"/>
                  </a:lnTo>
                  <a:lnTo>
                    <a:pt x="642" y="1909"/>
                  </a:lnTo>
                  <a:lnTo>
                    <a:pt x="708" y="1937"/>
                  </a:lnTo>
                  <a:lnTo>
                    <a:pt x="773" y="1959"/>
                  </a:lnTo>
                  <a:lnTo>
                    <a:pt x="839" y="1977"/>
                  </a:lnTo>
                  <a:lnTo>
                    <a:pt x="908" y="1990"/>
                  </a:lnTo>
                  <a:lnTo>
                    <a:pt x="979" y="1998"/>
                  </a:lnTo>
                  <a:lnTo>
                    <a:pt x="1051" y="2001"/>
                  </a:lnTo>
                  <a:lnTo>
                    <a:pt x="1126" y="1998"/>
                  </a:lnTo>
                  <a:lnTo>
                    <a:pt x="1200" y="1989"/>
                  </a:lnTo>
                  <a:lnTo>
                    <a:pt x="1271" y="1975"/>
                  </a:lnTo>
                  <a:lnTo>
                    <a:pt x="1341" y="1955"/>
                  </a:lnTo>
                  <a:lnTo>
                    <a:pt x="1409" y="1931"/>
                  </a:lnTo>
                  <a:lnTo>
                    <a:pt x="1474" y="1901"/>
                  </a:lnTo>
                  <a:lnTo>
                    <a:pt x="1536" y="1867"/>
                  </a:lnTo>
                  <a:lnTo>
                    <a:pt x="1596" y="1829"/>
                  </a:lnTo>
                  <a:lnTo>
                    <a:pt x="1651" y="1787"/>
                  </a:lnTo>
                  <a:lnTo>
                    <a:pt x="1704" y="1740"/>
                  </a:lnTo>
                  <a:lnTo>
                    <a:pt x="1754" y="1690"/>
                  </a:lnTo>
                  <a:lnTo>
                    <a:pt x="1827" y="1757"/>
                  </a:lnTo>
                  <a:lnTo>
                    <a:pt x="1777" y="1807"/>
                  </a:lnTo>
                  <a:lnTo>
                    <a:pt x="1724" y="1855"/>
                  </a:lnTo>
                  <a:lnTo>
                    <a:pt x="1668" y="1899"/>
                  </a:lnTo>
                  <a:lnTo>
                    <a:pt x="1609" y="1940"/>
                  </a:lnTo>
                  <a:lnTo>
                    <a:pt x="1547" y="1976"/>
                  </a:lnTo>
                  <a:lnTo>
                    <a:pt x="1483" y="2008"/>
                  </a:lnTo>
                  <a:lnTo>
                    <a:pt x="1415" y="2036"/>
                  </a:lnTo>
                  <a:lnTo>
                    <a:pt x="1346" y="2059"/>
                  </a:lnTo>
                  <a:lnTo>
                    <a:pt x="1275" y="2077"/>
                  </a:lnTo>
                  <a:lnTo>
                    <a:pt x="1202" y="2090"/>
                  </a:lnTo>
                  <a:lnTo>
                    <a:pt x="1127" y="2098"/>
                  </a:lnTo>
                  <a:lnTo>
                    <a:pt x="1051" y="2101"/>
                  </a:lnTo>
                  <a:lnTo>
                    <a:pt x="971" y="2098"/>
                  </a:lnTo>
                  <a:lnTo>
                    <a:pt x="893" y="2089"/>
                  </a:lnTo>
                  <a:lnTo>
                    <a:pt x="817" y="2075"/>
                  </a:lnTo>
                  <a:lnTo>
                    <a:pt x="744" y="2055"/>
                  </a:lnTo>
                  <a:lnTo>
                    <a:pt x="673" y="2030"/>
                  </a:lnTo>
                  <a:lnTo>
                    <a:pt x="605" y="2001"/>
                  </a:lnTo>
                  <a:lnTo>
                    <a:pt x="539" y="1967"/>
                  </a:lnTo>
                  <a:lnTo>
                    <a:pt x="476" y="1929"/>
                  </a:lnTo>
                  <a:lnTo>
                    <a:pt x="416" y="1887"/>
                  </a:lnTo>
                  <a:lnTo>
                    <a:pt x="360" y="1840"/>
                  </a:lnTo>
                  <a:lnTo>
                    <a:pt x="307" y="1791"/>
                  </a:lnTo>
                  <a:lnTo>
                    <a:pt x="257" y="1737"/>
                  </a:lnTo>
                  <a:lnTo>
                    <a:pt x="211" y="1680"/>
                  </a:lnTo>
                  <a:lnTo>
                    <a:pt x="169" y="1620"/>
                  </a:lnTo>
                  <a:lnTo>
                    <a:pt x="131" y="1557"/>
                  </a:lnTo>
                  <a:lnTo>
                    <a:pt x="97" y="1491"/>
                  </a:lnTo>
                  <a:lnTo>
                    <a:pt x="68" y="1423"/>
                  </a:lnTo>
                  <a:lnTo>
                    <a:pt x="44" y="1353"/>
                  </a:lnTo>
                  <a:lnTo>
                    <a:pt x="25" y="1280"/>
                  </a:lnTo>
                  <a:lnTo>
                    <a:pt x="11" y="1205"/>
                  </a:lnTo>
                  <a:lnTo>
                    <a:pt x="3" y="1128"/>
                  </a:lnTo>
                  <a:lnTo>
                    <a:pt x="0" y="1050"/>
                  </a:lnTo>
                  <a:lnTo>
                    <a:pt x="3" y="970"/>
                  </a:lnTo>
                  <a:lnTo>
                    <a:pt x="12" y="891"/>
                  </a:lnTo>
                  <a:lnTo>
                    <a:pt x="27" y="814"/>
                  </a:lnTo>
                  <a:lnTo>
                    <a:pt x="47" y="739"/>
                  </a:lnTo>
                  <a:lnTo>
                    <a:pt x="73" y="666"/>
                  </a:lnTo>
                  <a:lnTo>
                    <a:pt x="103" y="597"/>
                  </a:lnTo>
                  <a:lnTo>
                    <a:pt x="139" y="530"/>
                  </a:lnTo>
                  <a:lnTo>
                    <a:pt x="179" y="465"/>
                  </a:lnTo>
                  <a:lnTo>
                    <a:pt x="223" y="404"/>
                  </a:lnTo>
                  <a:lnTo>
                    <a:pt x="272" y="346"/>
                  </a:lnTo>
                  <a:lnTo>
                    <a:pt x="322" y="294"/>
                  </a:lnTo>
                  <a:lnTo>
                    <a:pt x="375" y="246"/>
                  </a:lnTo>
                  <a:lnTo>
                    <a:pt x="431" y="203"/>
                  </a:lnTo>
                  <a:lnTo>
                    <a:pt x="490" y="162"/>
                  </a:lnTo>
                  <a:lnTo>
                    <a:pt x="553" y="126"/>
                  </a:lnTo>
                  <a:lnTo>
                    <a:pt x="618" y="94"/>
                  </a:lnTo>
                  <a:lnTo>
                    <a:pt x="685" y="66"/>
                  </a:lnTo>
                  <a:lnTo>
                    <a:pt x="755" y="43"/>
                  </a:lnTo>
                  <a:lnTo>
                    <a:pt x="825" y="24"/>
                  </a:lnTo>
                  <a:lnTo>
                    <a:pt x="899" y="11"/>
                  </a:lnTo>
                  <a:lnTo>
                    <a:pt x="974" y="3"/>
                  </a:lnTo>
                  <a:lnTo>
                    <a:pt x="1051" y="0"/>
                  </a:lnTo>
                  <a:close/>
                </a:path>
              </a:pathLst>
            </a:custGeom>
            <a:solidFill>
              <a:schemeClr val="accent4"/>
            </a:solidFill>
            <a:ln w="0">
              <a:noFill/>
              <a:prstDash val="solid"/>
              <a:round/>
              <a:headEnd/>
              <a:tailEnd/>
            </a:ln>
          </p:spPr>
          <p:txBody>
            <a:bodyPr vert="horz" wrap="square" lIns="91780" tIns="45890" rIns="91780" bIns="45890" numCol="1" anchor="t" anchorCtr="0" compatLnSpc="1">
              <a:prstTxWarp prst="textNoShape">
                <a:avLst/>
              </a:prstTxWarp>
            </a:bodyPr>
            <a:lstStyle/>
            <a:p>
              <a:pPr defTabSz="1223497">
                <a:defRPr/>
              </a:pPr>
              <a:endParaRPr lang="en-US" sz="2409" kern="0">
                <a:solidFill>
                  <a:prstClr val="black"/>
                </a:solidFill>
                <a:latin typeface="Calibri"/>
              </a:endParaRPr>
            </a:p>
          </p:txBody>
        </p:sp>
        <p:sp>
          <p:nvSpPr>
            <p:cNvPr id="12" name="Freeform 10">
              <a:extLst>
                <a:ext uri="{FF2B5EF4-FFF2-40B4-BE49-F238E27FC236}">
                  <a16:creationId xmlns:a16="http://schemas.microsoft.com/office/drawing/2014/main" id="{D1C6C05B-7D52-4E81-9091-A06119DA66BE}"/>
                </a:ext>
              </a:extLst>
            </p:cNvPr>
            <p:cNvSpPr>
              <a:spLocks/>
            </p:cNvSpPr>
            <p:nvPr/>
          </p:nvSpPr>
          <p:spPr bwMode="auto">
            <a:xfrm>
              <a:off x="1525534" y="2161453"/>
              <a:ext cx="3766440" cy="3398817"/>
            </a:xfrm>
            <a:custGeom>
              <a:avLst/>
              <a:gdLst/>
              <a:ahLst/>
              <a:cxnLst>
                <a:cxn ang="0">
                  <a:pos x="2022" y="40"/>
                </a:cxn>
                <a:cxn ang="0">
                  <a:pos x="2121" y="141"/>
                </a:cxn>
                <a:cxn ang="0">
                  <a:pos x="2218" y="267"/>
                </a:cxn>
                <a:cxn ang="0">
                  <a:pos x="2296" y="404"/>
                </a:cxn>
                <a:cxn ang="0">
                  <a:pos x="2357" y="548"/>
                </a:cxn>
                <a:cxn ang="0">
                  <a:pos x="2398" y="700"/>
                </a:cxn>
                <a:cxn ang="0">
                  <a:pos x="2418" y="858"/>
                </a:cxn>
                <a:cxn ang="0">
                  <a:pos x="2418" y="1019"/>
                </a:cxn>
                <a:cxn ang="0">
                  <a:pos x="2398" y="1177"/>
                </a:cxn>
                <a:cxn ang="0">
                  <a:pos x="2357" y="1328"/>
                </a:cxn>
                <a:cxn ang="0">
                  <a:pos x="2296" y="1473"/>
                </a:cxn>
                <a:cxn ang="0">
                  <a:pos x="2218" y="1610"/>
                </a:cxn>
                <a:cxn ang="0">
                  <a:pos x="2121" y="1736"/>
                </a:cxn>
                <a:cxn ang="0">
                  <a:pos x="2007" y="1850"/>
                </a:cxn>
                <a:cxn ang="0">
                  <a:pos x="1881" y="1947"/>
                </a:cxn>
                <a:cxn ang="0">
                  <a:pos x="1745" y="2026"/>
                </a:cxn>
                <a:cxn ang="0">
                  <a:pos x="1600" y="2086"/>
                </a:cxn>
                <a:cxn ang="0">
                  <a:pos x="1448" y="2126"/>
                </a:cxn>
                <a:cxn ang="0">
                  <a:pos x="1291" y="2146"/>
                </a:cxn>
                <a:cxn ang="0">
                  <a:pos x="1129" y="2146"/>
                </a:cxn>
                <a:cxn ang="0">
                  <a:pos x="971" y="2126"/>
                </a:cxn>
                <a:cxn ang="0">
                  <a:pos x="819" y="2086"/>
                </a:cxn>
                <a:cxn ang="0">
                  <a:pos x="674" y="2026"/>
                </a:cxn>
                <a:cxn ang="0">
                  <a:pos x="538" y="1947"/>
                </a:cxn>
                <a:cxn ang="0">
                  <a:pos x="412" y="1850"/>
                </a:cxn>
                <a:cxn ang="0">
                  <a:pos x="297" y="1735"/>
                </a:cxn>
                <a:cxn ang="0">
                  <a:pos x="199" y="1607"/>
                </a:cxn>
                <a:cxn ang="0">
                  <a:pos x="120" y="1468"/>
                </a:cxn>
                <a:cxn ang="0">
                  <a:pos x="60" y="1320"/>
                </a:cxn>
                <a:cxn ang="0">
                  <a:pos x="20" y="1166"/>
                </a:cxn>
                <a:cxn ang="0">
                  <a:pos x="0" y="1005"/>
                </a:cxn>
                <a:cxn ang="0">
                  <a:pos x="105" y="1088"/>
                </a:cxn>
                <a:cxn ang="0">
                  <a:pos x="138" y="1247"/>
                </a:cxn>
                <a:cxn ang="0">
                  <a:pos x="193" y="1397"/>
                </a:cxn>
                <a:cxn ang="0">
                  <a:pos x="269" y="1536"/>
                </a:cxn>
                <a:cxn ang="0">
                  <a:pos x="363" y="1663"/>
                </a:cxn>
                <a:cxn ang="0">
                  <a:pos x="473" y="1774"/>
                </a:cxn>
                <a:cxn ang="0">
                  <a:pos x="598" y="1870"/>
                </a:cxn>
                <a:cxn ang="0">
                  <a:pos x="736" y="1948"/>
                </a:cxn>
                <a:cxn ang="0">
                  <a:pos x="886" y="2006"/>
                </a:cxn>
                <a:cxn ang="0">
                  <a:pos x="1043" y="2042"/>
                </a:cxn>
                <a:cxn ang="0">
                  <a:pos x="1210" y="2054"/>
                </a:cxn>
                <a:cxn ang="0">
                  <a:pos x="1375" y="2042"/>
                </a:cxn>
                <a:cxn ang="0">
                  <a:pos x="1531" y="2007"/>
                </a:cxn>
                <a:cxn ang="0">
                  <a:pos x="1680" y="1950"/>
                </a:cxn>
                <a:cxn ang="0">
                  <a:pos x="1816" y="1874"/>
                </a:cxn>
                <a:cxn ang="0">
                  <a:pos x="1940" y="1780"/>
                </a:cxn>
                <a:cxn ang="0">
                  <a:pos x="2051" y="1670"/>
                </a:cxn>
                <a:cxn ang="0">
                  <a:pos x="2145" y="1546"/>
                </a:cxn>
                <a:cxn ang="0">
                  <a:pos x="2221" y="1408"/>
                </a:cxn>
                <a:cxn ang="0">
                  <a:pos x="2277" y="1261"/>
                </a:cxn>
                <a:cxn ang="0">
                  <a:pos x="2312" y="1103"/>
                </a:cxn>
                <a:cxn ang="0">
                  <a:pos x="2324" y="938"/>
                </a:cxn>
                <a:cxn ang="0">
                  <a:pos x="2313" y="779"/>
                </a:cxn>
                <a:cxn ang="0">
                  <a:pos x="2280" y="627"/>
                </a:cxn>
                <a:cxn ang="0">
                  <a:pos x="2227" y="483"/>
                </a:cxn>
                <a:cxn ang="0">
                  <a:pos x="2156" y="349"/>
                </a:cxn>
                <a:cxn ang="0">
                  <a:pos x="2068" y="227"/>
                </a:cxn>
                <a:cxn ang="0">
                  <a:pos x="1963" y="117"/>
                </a:cxn>
                <a:cxn ang="0">
                  <a:pos x="1975" y="0"/>
                </a:cxn>
              </a:cxnLst>
              <a:rect l="0" t="0" r="r" b="b"/>
              <a:pathLst>
                <a:path w="2421" h="2149">
                  <a:moveTo>
                    <a:pt x="1975" y="0"/>
                  </a:moveTo>
                  <a:lnTo>
                    <a:pt x="2022" y="40"/>
                  </a:lnTo>
                  <a:lnTo>
                    <a:pt x="2066" y="83"/>
                  </a:lnTo>
                  <a:lnTo>
                    <a:pt x="2121" y="141"/>
                  </a:lnTo>
                  <a:lnTo>
                    <a:pt x="2172" y="203"/>
                  </a:lnTo>
                  <a:lnTo>
                    <a:pt x="2218" y="267"/>
                  </a:lnTo>
                  <a:lnTo>
                    <a:pt x="2259" y="334"/>
                  </a:lnTo>
                  <a:lnTo>
                    <a:pt x="2296" y="404"/>
                  </a:lnTo>
                  <a:lnTo>
                    <a:pt x="2329" y="475"/>
                  </a:lnTo>
                  <a:lnTo>
                    <a:pt x="2357" y="548"/>
                  </a:lnTo>
                  <a:lnTo>
                    <a:pt x="2380" y="623"/>
                  </a:lnTo>
                  <a:lnTo>
                    <a:pt x="2398" y="700"/>
                  </a:lnTo>
                  <a:lnTo>
                    <a:pt x="2411" y="779"/>
                  </a:lnTo>
                  <a:lnTo>
                    <a:pt x="2418" y="858"/>
                  </a:lnTo>
                  <a:lnTo>
                    <a:pt x="2421" y="938"/>
                  </a:lnTo>
                  <a:lnTo>
                    <a:pt x="2418" y="1019"/>
                  </a:lnTo>
                  <a:lnTo>
                    <a:pt x="2411" y="1098"/>
                  </a:lnTo>
                  <a:lnTo>
                    <a:pt x="2398" y="1177"/>
                  </a:lnTo>
                  <a:lnTo>
                    <a:pt x="2380" y="1254"/>
                  </a:lnTo>
                  <a:lnTo>
                    <a:pt x="2357" y="1328"/>
                  </a:lnTo>
                  <a:lnTo>
                    <a:pt x="2329" y="1402"/>
                  </a:lnTo>
                  <a:lnTo>
                    <a:pt x="2296" y="1473"/>
                  </a:lnTo>
                  <a:lnTo>
                    <a:pt x="2259" y="1543"/>
                  </a:lnTo>
                  <a:lnTo>
                    <a:pt x="2218" y="1610"/>
                  </a:lnTo>
                  <a:lnTo>
                    <a:pt x="2172" y="1675"/>
                  </a:lnTo>
                  <a:lnTo>
                    <a:pt x="2121" y="1736"/>
                  </a:lnTo>
                  <a:lnTo>
                    <a:pt x="2066" y="1795"/>
                  </a:lnTo>
                  <a:lnTo>
                    <a:pt x="2007" y="1850"/>
                  </a:lnTo>
                  <a:lnTo>
                    <a:pt x="1945" y="1901"/>
                  </a:lnTo>
                  <a:lnTo>
                    <a:pt x="1881" y="1947"/>
                  </a:lnTo>
                  <a:lnTo>
                    <a:pt x="1814" y="1989"/>
                  </a:lnTo>
                  <a:lnTo>
                    <a:pt x="1745" y="2026"/>
                  </a:lnTo>
                  <a:lnTo>
                    <a:pt x="1674" y="2058"/>
                  </a:lnTo>
                  <a:lnTo>
                    <a:pt x="1600" y="2086"/>
                  </a:lnTo>
                  <a:lnTo>
                    <a:pt x="1525" y="2108"/>
                  </a:lnTo>
                  <a:lnTo>
                    <a:pt x="1448" y="2126"/>
                  </a:lnTo>
                  <a:lnTo>
                    <a:pt x="1370" y="2139"/>
                  </a:lnTo>
                  <a:lnTo>
                    <a:pt x="1291" y="2146"/>
                  </a:lnTo>
                  <a:lnTo>
                    <a:pt x="1210" y="2149"/>
                  </a:lnTo>
                  <a:lnTo>
                    <a:pt x="1129" y="2146"/>
                  </a:lnTo>
                  <a:lnTo>
                    <a:pt x="1049" y="2139"/>
                  </a:lnTo>
                  <a:lnTo>
                    <a:pt x="971" y="2126"/>
                  </a:lnTo>
                  <a:lnTo>
                    <a:pt x="895" y="2108"/>
                  </a:lnTo>
                  <a:lnTo>
                    <a:pt x="819" y="2086"/>
                  </a:lnTo>
                  <a:lnTo>
                    <a:pt x="745" y="2058"/>
                  </a:lnTo>
                  <a:lnTo>
                    <a:pt x="674" y="2026"/>
                  </a:lnTo>
                  <a:lnTo>
                    <a:pt x="604" y="1989"/>
                  </a:lnTo>
                  <a:lnTo>
                    <a:pt x="538" y="1947"/>
                  </a:lnTo>
                  <a:lnTo>
                    <a:pt x="474" y="1901"/>
                  </a:lnTo>
                  <a:lnTo>
                    <a:pt x="412" y="1850"/>
                  </a:lnTo>
                  <a:lnTo>
                    <a:pt x="353" y="1795"/>
                  </a:lnTo>
                  <a:lnTo>
                    <a:pt x="297" y="1735"/>
                  </a:lnTo>
                  <a:lnTo>
                    <a:pt x="246" y="1673"/>
                  </a:lnTo>
                  <a:lnTo>
                    <a:pt x="199" y="1607"/>
                  </a:lnTo>
                  <a:lnTo>
                    <a:pt x="157" y="1539"/>
                  </a:lnTo>
                  <a:lnTo>
                    <a:pt x="120" y="1468"/>
                  </a:lnTo>
                  <a:lnTo>
                    <a:pt x="88" y="1395"/>
                  </a:lnTo>
                  <a:lnTo>
                    <a:pt x="60" y="1320"/>
                  </a:lnTo>
                  <a:lnTo>
                    <a:pt x="37" y="1244"/>
                  </a:lnTo>
                  <a:lnTo>
                    <a:pt x="20" y="1166"/>
                  </a:lnTo>
                  <a:lnTo>
                    <a:pt x="7" y="1086"/>
                  </a:lnTo>
                  <a:lnTo>
                    <a:pt x="0" y="1005"/>
                  </a:lnTo>
                  <a:lnTo>
                    <a:pt x="97" y="1005"/>
                  </a:lnTo>
                  <a:lnTo>
                    <a:pt x="105" y="1088"/>
                  </a:lnTo>
                  <a:lnTo>
                    <a:pt x="119" y="1169"/>
                  </a:lnTo>
                  <a:lnTo>
                    <a:pt x="138" y="1247"/>
                  </a:lnTo>
                  <a:lnTo>
                    <a:pt x="163" y="1323"/>
                  </a:lnTo>
                  <a:lnTo>
                    <a:pt x="193" y="1397"/>
                  </a:lnTo>
                  <a:lnTo>
                    <a:pt x="229" y="1468"/>
                  </a:lnTo>
                  <a:lnTo>
                    <a:pt x="269" y="1536"/>
                  </a:lnTo>
                  <a:lnTo>
                    <a:pt x="314" y="1602"/>
                  </a:lnTo>
                  <a:lnTo>
                    <a:pt x="363" y="1663"/>
                  </a:lnTo>
                  <a:lnTo>
                    <a:pt x="416" y="1720"/>
                  </a:lnTo>
                  <a:lnTo>
                    <a:pt x="473" y="1774"/>
                  </a:lnTo>
                  <a:lnTo>
                    <a:pt x="534" y="1825"/>
                  </a:lnTo>
                  <a:lnTo>
                    <a:pt x="598" y="1870"/>
                  </a:lnTo>
                  <a:lnTo>
                    <a:pt x="665" y="1912"/>
                  </a:lnTo>
                  <a:lnTo>
                    <a:pt x="736" y="1948"/>
                  </a:lnTo>
                  <a:lnTo>
                    <a:pt x="810" y="1979"/>
                  </a:lnTo>
                  <a:lnTo>
                    <a:pt x="886" y="2006"/>
                  </a:lnTo>
                  <a:lnTo>
                    <a:pt x="964" y="2026"/>
                  </a:lnTo>
                  <a:lnTo>
                    <a:pt x="1043" y="2042"/>
                  </a:lnTo>
                  <a:lnTo>
                    <a:pt x="1126" y="2051"/>
                  </a:lnTo>
                  <a:lnTo>
                    <a:pt x="1210" y="2054"/>
                  </a:lnTo>
                  <a:lnTo>
                    <a:pt x="1293" y="2051"/>
                  </a:lnTo>
                  <a:lnTo>
                    <a:pt x="1375" y="2042"/>
                  </a:lnTo>
                  <a:lnTo>
                    <a:pt x="1454" y="2027"/>
                  </a:lnTo>
                  <a:lnTo>
                    <a:pt x="1531" y="2007"/>
                  </a:lnTo>
                  <a:lnTo>
                    <a:pt x="1607" y="1981"/>
                  </a:lnTo>
                  <a:lnTo>
                    <a:pt x="1680" y="1950"/>
                  </a:lnTo>
                  <a:lnTo>
                    <a:pt x="1750" y="1914"/>
                  </a:lnTo>
                  <a:lnTo>
                    <a:pt x="1816" y="1874"/>
                  </a:lnTo>
                  <a:lnTo>
                    <a:pt x="1880" y="1829"/>
                  </a:lnTo>
                  <a:lnTo>
                    <a:pt x="1940" y="1780"/>
                  </a:lnTo>
                  <a:lnTo>
                    <a:pt x="1998" y="1726"/>
                  </a:lnTo>
                  <a:lnTo>
                    <a:pt x="2051" y="1670"/>
                  </a:lnTo>
                  <a:lnTo>
                    <a:pt x="2100" y="1610"/>
                  </a:lnTo>
                  <a:lnTo>
                    <a:pt x="2145" y="1546"/>
                  </a:lnTo>
                  <a:lnTo>
                    <a:pt x="2185" y="1478"/>
                  </a:lnTo>
                  <a:lnTo>
                    <a:pt x="2221" y="1408"/>
                  </a:lnTo>
                  <a:lnTo>
                    <a:pt x="2251" y="1335"/>
                  </a:lnTo>
                  <a:lnTo>
                    <a:pt x="2277" y="1261"/>
                  </a:lnTo>
                  <a:lnTo>
                    <a:pt x="2297" y="1183"/>
                  </a:lnTo>
                  <a:lnTo>
                    <a:pt x="2312" y="1103"/>
                  </a:lnTo>
                  <a:lnTo>
                    <a:pt x="2321" y="1021"/>
                  </a:lnTo>
                  <a:lnTo>
                    <a:pt x="2324" y="938"/>
                  </a:lnTo>
                  <a:lnTo>
                    <a:pt x="2321" y="858"/>
                  </a:lnTo>
                  <a:lnTo>
                    <a:pt x="2313" y="779"/>
                  </a:lnTo>
                  <a:lnTo>
                    <a:pt x="2299" y="702"/>
                  </a:lnTo>
                  <a:lnTo>
                    <a:pt x="2280" y="627"/>
                  </a:lnTo>
                  <a:lnTo>
                    <a:pt x="2256" y="553"/>
                  </a:lnTo>
                  <a:lnTo>
                    <a:pt x="2227" y="483"/>
                  </a:lnTo>
                  <a:lnTo>
                    <a:pt x="2194" y="415"/>
                  </a:lnTo>
                  <a:lnTo>
                    <a:pt x="2156" y="349"/>
                  </a:lnTo>
                  <a:lnTo>
                    <a:pt x="2114" y="286"/>
                  </a:lnTo>
                  <a:lnTo>
                    <a:pt x="2068" y="227"/>
                  </a:lnTo>
                  <a:lnTo>
                    <a:pt x="2017" y="170"/>
                  </a:lnTo>
                  <a:lnTo>
                    <a:pt x="1963" y="117"/>
                  </a:lnTo>
                  <a:lnTo>
                    <a:pt x="1906" y="69"/>
                  </a:lnTo>
                  <a:lnTo>
                    <a:pt x="1975" y="0"/>
                  </a:lnTo>
                  <a:close/>
                </a:path>
              </a:pathLst>
            </a:custGeom>
            <a:solidFill>
              <a:schemeClr val="accent4"/>
            </a:solidFill>
            <a:ln w="0">
              <a:noFill/>
              <a:prstDash val="solid"/>
              <a:round/>
              <a:headEnd/>
              <a:tailEnd/>
            </a:ln>
          </p:spPr>
          <p:txBody>
            <a:bodyPr vert="horz" wrap="square" lIns="91780" tIns="45890" rIns="91780" bIns="45890" numCol="1" anchor="t" anchorCtr="0" compatLnSpc="1">
              <a:prstTxWarp prst="textNoShape">
                <a:avLst/>
              </a:prstTxWarp>
            </a:bodyPr>
            <a:lstStyle/>
            <a:p>
              <a:pPr defTabSz="1223497">
                <a:defRPr/>
              </a:pPr>
              <a:endParaRPr lang="en-US" sz="2409" kern="0">
                <a:solidFill>
                  <a:prstClr val="black"/>
                </a:solidFill>
                <a:latin typeface="Calibri"/>
              </a:endParaRPr>
            </a:p>
          </p:txBody>
        </p:sp>
        <p:sp>
          <p:nvSpPr>
            <p:cNvPr id="13" name="Freeform 6">
              <a:extLst>
                <a:ext uri="{FF2B5EF4-FFF2-40B4-BE49-F238E27FC236}">
                  <a16:creationId xmlns:a16="http://schemas.microsoft.com/office/drawing/2014/main" id="{FA77FD9F-03CC-4ECE-A31B-4C2EFB2F816C}"/>
                </a:ext>
              </a:extLst>
            </p:cNvPr>
            <p:cNvSpPr>
              <a:spLocks/>
            </p:cNvSpPr>
            <p:nvPr/>
          </p:nvSpPr>
          <p:spPr bwMode="auto">
            <a:xfrm>
              <a:off x="2787501" y="3044494"/>
              <a:ext cx="1289531" cy="1228015"/>
            </a:xfrm>
            <a:custGeom>
              <a:avLst/>
              <a:gdLst/>
              <a:ahLst/>
              <a:cxnLst>
                <a:cxn ang="0">
                  <a:pos x="523" y="0"/>
                </a:cxn>
                <a:cxn ang="0">
                  <a:pos x="580" y="3"/>
                </a:cxn>
                <a:cxn ang="0">
                  <a:pos x="635" y="12"/>
                </a:cxn>
                <a:cxn ang="0">
                  <a:pos x="688" y="27"/>
                </a:cxn>
                <a:cxn ang="0">
                  <a:pos x="738" y="47"/>
                </a:cxn>
                <a:cxn ang="0">
                  <a:pos x="786" y="72"/>
                </a:cxn>
                <a:cxn ang="0">
                  <a:pos x="831" y="100"/>
                </a:cxn>
                <a:cxn ang="0">
                  <a:pos x="872" y="134"/>
                </a:cxn>
                <a:cxn ang="0">
                  <a:pos x="910" y="172"/>
                </a:cxn>
                <a:cxn ang="0">
                  <a:pos x="944" y="214"/>
                </a:cxn>
                <a:cxn ang="0">
                  <a:pos x="974" y="259"/>
                </a:cxn>
                <a:cxn ang="0">
                  <a:pos x="998" y="307"/>
                </a:cxn>
                <a:cxn ang="0">
                  <a:pos x="1018" y="358"/>
                </a:cxn>
                <a:cxn ang="0">
                  <a:pos x="1033" y="411"/>
                </a:cxn>
                <a:cxn ang="0">
                  <a:pos x="1042" y="466"/>
                </a:cxn>
                <a:cxn ang="0">
                  <a:pos x="1045" y="522"/>
                </a:cxn>
                <a:cxn ang="0">
                  <a:pos x="1042" y="579"/>
                </a:cxn>
                <a:cxn ang="0">
                  <a:pos x="1033" y="634"/>
                </a:cxn>
                <a:cxn ang="0">
                  <a:pos x="1018" y="687"/>
                </a:cxn>
                <a:cxn ang="0">
                  <a:pos x="998" y="738"/>
                </a:cxn>
                <a:cxn ang="0">
                  <a:pos x="974" y="786"/>
                </a:cxn>
                <a:cxn ang="0">
                  <a:pos x="944" y="831"/>
                </a:cxn>
                <a:cxn ang="0">
                  <a:pos x="910" y="873"/>
                </a:cxn>
                <a:cxn ang="0">
                  <a:pos x="872" y="910"/>
                </a:cxn>
                <a:cxn ang="0">
                  <a:pos x="831" y="944"/>
                </a:cxn>
                <a:cxn ang="0">
                  <a:pos x="786" y="973"/>
                </a:cxn>
                <a:cxn ang="0">
                  <a:pos x="738" y="998"/>
                </a:cxn>
                <a:cxn ang="0">
                  <a:pos x="688" y="1018"/>
                </a:cxn>
                <a:cxn ang="0">
                  <a:pos x="635" y="1033"/>
                </a:cxn>
                <a:cxn ang="0">
                  <a:pos x="580" y="1042"/>
                </a:cxn>
                <a:cxn ang="0">
                  <a:pos x="523" y="1045"/>
                </a:cxn>
                <a:cxn ang="0">
                  <a:pos x="465" y="1042"/>
                </a:cxn>
                <a:cxn ang="0">
                  <a:pos x="410" y="1033"/>
                </a:cxn>
                <a:cxn ang="0">
                  <a:pos x="357" y="1018"/>
                </a:cxn>
                <a:cxn ang="0">
                  <a:pos x="306" y="998"/>
                </a:cxn>
                <a:cxn ang="0">
                  <a:pos x="259" y="973"/>
                </a:cxn>
                <a:cxn ang="0">
                  <a:pos x="214" y="944"/>
                </a:cxn>
                <a:cxn ang="0">
                  <a:pos x="173" y="910"/>
                </a:cxn>
                <a:cxn ang="0">
                  <a:pos x="135" y="873"/>
                </a:cxn>
                <a:cxn ang="0">
                  <a:pos x="101" y="831"/>
                </a:cxn>
                <a:cxn ang="0">
                  <a:pos x="71" y="786"/>
                </a:cxn>
                <a:cxn ang="0">
                  <a:pos x="47" y="738"/>
                </a:cxn>
                <a:cxn ang="0">
                  <a:pos x="27" y="687"/>
                </a:cxn>
                <a:cxn ang="0">
                  <a:pos x="12" y="634"/>
                </a:cxn>
                <a:cxn ang="0">
                  <a:pos x="3" y="579"/>
                </a:cxn>
                <a:cxn ang="0">
                  <a:pos x="0" y="522"/>
                </a:cxn>
                <a:cxn ang="0">
                  <a:pos x="3" y="466"/>
                </a:cxn>
                <a:cxn ang="0">
                  <a:pos x="12" y="411"/>
                </a:cxn>
                <a:cxn ang="0">
                  <a:pos x="27" y="358"/>
                </a:cxn>
                <a:cxn ang="0">
                  <a:pos x="47" y="307"/>
                </a:cxn>
                <a:cxn ang="0">
                  <a:pos x="71" y="259"/>
                </a:cxn>
                <a:cxn ang="0">
                  <a:pos x="101" y="214"/>
                </a:cxn>
                <a:cxn ang="0">
                  <a:pos x="135" y="172"/>
                </a:cxn>
                <a:cxn ang="0">
                  <a:pos x="173" y="134"/>
                </a:cxn>
                <a:cxn ang="0">
                  <a:pos x="214" y="100"/>
                </a:cxn>
                <a:cxn ang="0">
                  <a:pos x="259" y="72"/>
                </a:cxn>
                <a:cxn ang="0">
                  <a:pos x="306" y="47"/>
                </a:cxn>
                <a:cxn ang="0">
                  <a:pos x="357" y="27"/>
                </a:cxn>
                <a:cxn ang="0">
                  <a:pos x="410" y="12"/>
                </a:cxn>
                <a:cxn ang="0">
                  <a:pos x="465" y="3"/>
                </a:cxn>
                <a:cxn ang="0">
                  <a:pos x="523" y="0"/>
                </a:cxn>
              </a:cxnLst>
              <a:rect l="0" t="0" r="r" b="b"/>
              <a:pathLst>
                <a:path w="1045" h="1045">
                  <a:moveTo>
                    <a:pt x="523" y="0"/>
                  </a:moveTo>
                  <a:lnTo>
                    <a:pt x="580" y="3"/>
                  </a:lnTo>
                  <a:lnTo>
                    <a:pt x="635" y="12"/>
                  </a:lnTo>
                  <a:lnTo>
                    <a:pt x="688" y="27"/>
                  </a:lnTo>
                  <a:lnTo>
                    <a:pt x="738" y="47"/>
                  </a:lnTo>
                  <a:lnTo>
                    <a:pt x="786" y="72"/>
                  </a:lnTo>
                  <a:lnTo>
                    <a:pt x="831" y="100"/>
                  </a:lnTo>
                  <a:lnTo>
                    <a:pt x="872" y="134"/>
                  </a:lnTo>
                  <a:lnTo>
                    <a:pt x="910" y="172"/>
                  </a:lnTo>
                  <a:lnTo>
                    <a:pt x="944" y="214"/>
                  </a:lnTo>
                  <a:lnTo>
                    <a:pt x="974" y="259"/>
                  </a:lnTo>
                  <a:lnTo>
                    <a:pt x="998" y="307"/>
                  </a:lnTo>
                  <a:lnTo>
                    <a:pt x="1018" y="358"/>
                  </a:lnTo>
                  <a:lnTo>
                    <a:pt x="1033" y="411"/>
                  </a:lnTo>
                  <a:lnTo>
                    <a:pt x="1042" y="466"/>
                  </a:lnTo>
                  <a:lnTo>
                    <a:pt x="1045" y="522"/>
                  </a:lnTo>
                  <a:lnTo>
                    <a:pt x="1042" y="579"/>
                  </a:lnTo>
                  <a:lnTo>
                    <a:pt x="1033" y="634"/>
                  </a:lnTo>
                  <a:lnTo>
                    <a:pt x="1018" y="687"/>
                  </a:lnTo>
                  <a:lnTo>
                    <a:pt x="998" y="738"/>
                  </a:lnTo>
                  <a:lnTo>
                    <a:pt x="974" y="786"/>
                  </a:lnTo>
                  <a:lnTo>
                    <a:pt x="944" y="831"/>
                  </a:lnTo>
                  <a:lnTo>
                    <a:pt x="910" y="873"/>
                  </a:lnTo>
                  <a:lnTo>
                    <a:pt x="872" y="910"/>
                  </a:lnTo>
                  <a:lnTo>
                    <a:pt x="831" y="944"/>
                  </a:lnTo>
                  <a:lnTo>
                    <a:pt x="786" y="973"/>
                  </a:lnTo>
                  <a:lnTo>
                    <a:pt x="738" y="998"/>
                  </a:lnTo>
                  <a:lnTo>
                    <a:pt x="688" y="1018"/>
                  </a:lnTo>
                  <a:lnTo>
                    <a:pt x="635" y="1033"/>
                  </a:lnTo>
                  <a:lnTo>
                    <a:pt x="580" y="1042"/>
                  </a:lnTo>
                  <a:lnTo>
                    <a:pt x="523" y="1045"/>
                  </a:lnTo>
                  <a:lnTo>
                    <a:pt x="465" y="1042"/>
                  </a:lnTo>
                  <a:lnTo>
                    <a:pt x="410" y="1033"/>
                  </a:lnTo>
                  <a:lnTo>
                    <a:pt x="357" y="1018"/>
                  </a:lnTo>
                  <a:lnTo>
                    <a:pt x="306" y="998"/>
                  </a:lnTo>
                  <a:lnTo>
                    <a:pt x="259" y="973"/>
                  </a:lnTo>
                  <a:lnTo>
                    <a:pt x="214" y="944"/>
                  </a:lnTo>
                  <a:lnTo>
                    <a:pt x="173" y="910"/>
                  </a:lnTo>
                  <a:lnTo>
                    <a:pt x="135" y="873"/>
                  </a:lnTo>
                  <a:lnTo>
                    <a:pt x="101" y="831"/>
                  </a:lnTo>
                  <a:lnTo>
                    <a:pt x="71" y="786"/>
                  </a:lnTo>
                  <a:lnTo>
                    <a:pt x="47" y="738"/>
                  </a:lnTo>
                  <a:lnTo>
                    <a:pt x="27" y="687"/>
                  </a:lnTo>
                  <a:lnTo>
                    <a:pt x="12" y="634"/>
                  </a:lnTo>
                  <a:lnTo>
                    <a:pt x="3" y="579"/>
                  </a:lnTo>
                  <a:lnTo>
                    <a:pt x="0" y="522"/>
                  </a:lnTo>
                  <a:lnTo>
                    <a:pt x="3" y="466"/>
                  </a:lnTo>
                  <a:lnTo>
                    <a:pt x="12" y="411"/>
                  </a:lnTo>
                  <a:lnTo>
                    <a:pt x="27" y="358"/>
                  </a:lnTo>
                  <a:lnTo>
                    <a:pt x="47" y="307"/>
                  </a:lnTo>
                  <a:lnTo>
                    <a:pt x="71" y="259"/>
                  </a:lnTo>
                  <a:lnTo>
                    <a:pt x="101" y="214"/>
                  </a:lnTo>
                  <a:lnTo>
                    <a:pt x="135" y="172"/>
                  </a:lnTo>
                  <a:lnTo>
                    <a:pt x="173" y="134"/>
                  </a:lnTo>
                  <a:lnTo>
                    <a:pt x="214" y="100"/>
                  </a:lnTo>
                  <a:lnTo>
                    <a:pt x="259" y="72"/>
                  </a:lnTo>
                  <a:lnTo>
                    <a:pt x="306" y="47"/>
                  </a:lnTo>
                  <a:lnTo>
                    <a:pt x="357" y="27"/>
                  </a:lnTo>
                  <a:lnTo>
                    <a:pt x="410" y="12"/>
                  </a:lnTo>
                  <a:lnTo>
                    <a:pt x="465" y="3"/>
                  </a:lnTo>
                  <a:lnTo>
                    <a:pt x="523" y="0"/>
                  </a:lnTo>
                  <a:close/>
                </a:path>
              </a:pathLst>
            </a:custGeom>
            <a:solidFill>
              <a:schemeClr val="accent3"/>
            </a:solidFill>
            <a:ln w="0">
              <a:noFill/>
              <a:prstDash val="solid"/>
              <a:round/>
              <a:headEnd/>
              <a:tailEnd/>
            </a:ln>
          </p:spPr>
          <p:txBody>
            <a:bodyPr vert="horz" wrap="square" lIns="67688" tIns="33844" rIns="67688" bIns="33844" numCol="1" anchor="ctr" anchorCtr="1" compatLnSpc="1">
              <a:prstTxWarp prst="textNoShape">
                <a:avLst/>
              </a:prstTxWarp>
            </a:bodyPr>
            <a:lstStyle/>
            <a:p>
              <a:pPr defTabSz="902329">
                <a:defRPr/>
              </a:pPr>
              <a:r>
                <a:rPr lang="en-US" sz="1606" b="1" kern="0" dirty="0">
                  <a:solidFill>
                    <a:prstClr val="white"/>
                  </a:solidFill>
                  <a:latin typeface="Arial"/>
                  <a:cs typeface="Arial" pitchFamily="34" charset="0"/>
                </a:rPr>
                <a:t>Scholarly Ecosystem</a:t>
              </a:r>
            </a:p>
          </p:txBody>
        </p:sp>
      </p:grpSp>
    </p:spTree>
    <p:extLst>
      <p:ext uri="{BB962C8B-B14F-4D97-AF65-F5344CB8AC3E}">
        <p14:creationId xmlns:p14="http://schemas.microsoft.com/office/powerpoint/2010/main" val="65354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ADFF-BC76-4DB2-8365-CF7D9C73D122}"/>
              </a:ext>
            </a:extLst>
          </p:cNvPr>
          <p:cNvSpPr>
            <a:spLocks noGrp="1"/>
          </p:cNvSpPr>
          <p:nvPr>
            <p:ph type="title"/>
          </p:nvPr>
        </p:nvSpPr>
        <p:spPr/>
        <p:txBody>
          <a:bodyPr/>
          <a:lstStyle/>
          <a:p>
            <a:r>
              <a:rPr lang="en-US" dirty="0"/>
              <a:t>Journal Reputation and Standing</a:t>
            </a:r>
            <a:endParaRPr lang="en-ZA" dirty="0"/>
          </a:p>
        </p:txBody>
      </p:sp>
      <p:sp>
        <p:nvSpPr>
          <p:cNvPr id="3" name="Content Placeholder 2">
            <a:extLst>
              <a:ext uri="{FF2B5EF4-FFF2-40B4-BE49-F238E27FC236}">
                <a16:creationId xmlns:a16="http://schemas.microsoft.com/office/drawing/2014/main" id="{3312A9AF-3245-435F-81D1-2C924B668546}"/>
              </a:ext>
            </a:extLst>
          </p:cNvPr>
          <p:cNvSpPr>
            <a:spLocks noGrp="1"/>
          </p:cNvSpPr>
          <p:nvPr>
            <p:ph idx="1"/>
          </p:nvPr>
        </p:nvSpPr>
        <p:spPr/>
        <p:txBody>
          <a:bodyPr/>
          <a:lstStyle/>
          <a:p>
            <a:r>
              <a:rPr lang="en-ZA" sz="2400" dirty="0"/>
              <a:t>Are you able to find the journal title easily using a web browser and search engine?</a:t>
            </a:r>
          </a:p>
          <a:p>
            <a:r>
              <a:rPr lang="en-ZA" sz="2400" dirty="0"/>
              <a:t>Is it easy to find the latest issue and articles published in the journal?</a:t>
            </a:r>
          </a:p>
          <a:p>
            <a:r>
              <a:rPr lang="en-ZA" sz="2400" dirty="0"/>
              <a:t>Does the journal have a long-standing reputation and has the journal been publishing regularly over a period of time?</a:t>
            </a:r>
          </a:p>
          <a:p>
            <a:r>
              <a:rPr lang="en-ZA" sz="2400" dirty="0"/>
              <a:t>Does the journal provide information about its previous name changes, if applicable?</a:t>
            </a:r>
          </a:p>
          <a:p>
            <a:r>
              <a:rPr lang="en-ZA" sz="2400" dirty="0"/>
              <a:t>Does the journal claim a valid and verifiable impact factor?</a:t>
            </a:r>
          </a:p>
          <a:p>
            <a:r>
              <a:rPr lang="en-ZA" sz="2400" dirty="0"/>
              <a:t>Does the journal use internationally accepted metrics?</a:t>
            </a:r>
          </a:p>
          <a:p>
            <a:r>
              <a:rPr lang="en-ZA" sz="2400" dirty="0"/>
              <a:t>Does the journal have an ISSN and/or e-ISSN?</a:t>
            </a:r>
          </a:p>
          <a:p>
            <a:r>
              <a:rPr lang="en-ZA" sz="2400" dirty="0"/>
              <a:t>Do articles in the journal have Digital Object Identifiers (DOIs)?</a:t>
            </a:r>
          </a:p>
        </p:txBody>
      </p:sp>
    </p:spTree>
    <p:extLst>
      <p:ext uri="{BB962C8B-B14F-4D97-AF65-F5344CB8AC3E}">
        <p14:creationId xmlns:p14="http://schemas.microsoft.com/office/powerpoint/2010/main" val="313328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ctrTitle"/>
          </p:nvPr>
        </p:nvSpPr>
        <p:spPr>
          <a:xfrm>
            <a:off x="2308485" y="513076"/>
            <a:ext cx="7761458" cy="1037305"/>
          </a:xfrm>
        </p:spPr>
        <p:txBody>
          <a:bodyPr/>
          <a:lstStyle/>
          <a:p>
            <a:pPr eaLnBrk="1" hangingPunct="1"/>
            <a:r>
              <a:rPr lang="en-ZA" dirty="0">
                <a:sym typeface="Arial" pitchFamily="34" charset="0"/>
              </a:rPr>
              <a:t>Abstract</a:t>
            </a:r>
            <a:endParaRPr lang="en-US" dirty="0">
              <a:sym typeface="Arial" pitchFamily="34" charset="0"/>
            </a:endParaRPr>
          </a:p>
        </p:txBody>
      </p:sp>
      <p:sp>
        <p:nvSpPr>
          <p:cNvPr id="8" name="Subtitle 7"/>
          <p:cNvSpPr>
            <a:spLocks noGrp="1"/>
          </p:cNvSpPr>
          <p:nvPr>
            <p:ph type="subTitle" idx="1"/>
          </p:nvPr>
        </p:nvSpPr>
        <p:spPr>
          <a:xfrm>
            <a:off x="1140823" y="1983786"/>
            <a:ext cx="9753600" cy="4118942"/>
          </a:xfrm>
        </p:spPr>
        <p:txBody>
          <a:bodyPr rtlCol="0">
            <a:normAutofit fontScale="92500" lnSpcReduction="10000"/>
          </a:bodyPr>
          <a:lstStyle/>
          <a:p>
            <a:pPr algn="just" defTabSz="907277" eaLnBrk="1" fontAlgn="auto" hangingPunct="1">
              <a:spcAft>
                <a:spcPts val="0"/>
              </a:spcAft>
              <a:defRPr/>
            </a:pPr>
            <a:r>
              <a:rPr lang="en-ZA" dirty="0"/>
              <a:t>The session provides background on citation pollution and its effect on scholarly integrity and reputation. It is intended to provide the academic and academic library community with an understanding of how to further engage with their respective decision-makers and policymakers on distinguishing between questionable and legitimate science and the tools currently available to assist with this process. The importance of dealing with illegitimate research on time, both from scholarly communication and research quality perspective, is emphasised.</a:t>
            </a:r>
            <a:endParaRPr lang="en-US" dirty="0">
              <a:sym typeface="Arial" charset="0"/>
            </a:endParaRPr>
          </a:p>
        </p:txBody>
      </p:sp>
      <p:sp>
        <p:nvSpPr>
          <p:cNvPr id="8196" name="Rectangle 1"/>
          <p:cNvSpPr>
            <a:spLocks/>
          </p:cNvSpPr>
          <p:nvPr/>
        </p:nvSpPr>
        <p:spPr bwMode="auto">
          <a:xfrm>
            <a:off x="2088596" y="6593496"/>
            <a:ext cx="3362077" cy="232637"/>
          </a:xfrm>
          <a:prstGeom prst="rect">
            <a:avLst/>
          </a:prstGeom>
          <a:noFill/>
          <a:ln w="9525">
            <a:noFill/>
            <a:miter lim="800000"/>
            <a:headEnd/>
            <a:tailEnd/>
          </a:ln>
        </p:spPr>
        <p:txBody>
          <a:bodyPr wrap="none" lIns="38242" tIns="38242" rIns="38242" bIns="38242">
            <a:spAutoFit/>
          </a:bodyPr>
          <a:lstStyle/>
          <a:p>
            <a:pPr defTabSz="917783" fontAlgn="base">
              <a:spcBef>
                <a:spcPct val="0"/>
              </a:spcBef>
              <a:spcAft>
                <a:spcPct val="0"/>
              </a:spcAft>
            </a:pPr>
            <a:r>
              <a:rPr lang="en-US" sz="1004" b="1">
                <a:solidFill>
                  <a:srgbClr val="808080"/>
                </a:solidFill>
                <a:latin typeface="Arial" pitchFamily="34" charset="0"/>
                <a:ea typeface="MS PGothic" pitchFamily="34" charset="-128"/>
                <a:sym typeface="Arial" pitchFamily="34" charset="0"/>
              </a:rPr>
              <a:t>Rhodes University</a:t>
            </a:r>
            <a:r>
              <a:rPr lang="en-US" sz="1004">
                <a:solidFill>
                  <a:srgbClr val="808080"/>
                </a:solidFill>
                <a:latin typeface="Arial" pitchFamily="34" charset="0"/>
                <a:ea typeface="MS PGothic" pitchFamily="34" charset="-128"/>
                <a:sym typeface="Arial" pitchFamily="34" charset="0"/>
              </a:rPr>
              <a:t>/ Department / Unit / Document / Date</a:t>
            </a:r>
          </a:p>
        </p:txBody>
      </p:sp>
    </p:spTree>
    <p:extLst>
      <p:ext uri="{BB962C8B-B14F-4D97-AF65-F5344CB8AC3E}">
        <p14:creationId xmlns:p14="http://schemas.microsoft.com/office/powerpoint/2010/main" val="38019246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ADFF-BC76-4DB2-8365-CF7D9C73D122}"/>
              </a:ext>
            </a:extLst>
          </p:cNvPr>
          <p:cNvSpPr>
            <a:spLocks noGrp="1"/>
          </p:cNvSpPr>
          <p:nvPr>
            <p:ph type="title"/>
          </p:nvPr>
        </p:nvSpPr>
        <p:spPr/>
        <p:txBody>
          <a:bodyPr/>
          <a:lstStyle/>
          <a:p>
            <a:r>
              <a:rPr lang="en-ZA" sz="4800" dirty="0"/>
              <a:t>Journal affiliation</a:t>
            </a:r>
          </a:p>
        </p:txBody>
      </p:sp>
      <p:sp>
        <p:nvSpPr>
          <p:cNvPr id="3" name="Content Placeholder 2">
            <a:extLst>
              <a:ext uri="{FF2B5EF4-FFF2-40B4-BE49-F238E27FC236}">
                <a16:creationId xmlns:a16="http://schemas.microsoft.com/office/drawing/2014/main" id="{3312A9AF-3245-435F-81D1-2C924B668546}"/>
              </a:ext>
            </a:extLst>
          </p:cNvPr>
          <p:cNvSpPr>
            <a:spLocks noGrp="1"/>
          </p:cNvSpPr>
          <p:nvPr>
            <p:ph idx="1"/>
          </p:nvPr>
        </p:nvSpPr>
        <p:spPr/>
        <p:txBody>
          <a:bodyPr/>
          <a:lstStyle/>
          <a:p>
            <a:r>
              <a:rPr lang="en-ZA" sz="2400" dirty="0"/>
              <a:t>Is the journal published by, associated with or affiliated to a reputable organisation (e.g., academic societies)?</a:t>
            </a:r>
          </a:p>
          <a:p>
            <a:r>
              <a:rPr lang="en-ZA" sz="2400" dirty="0"/>
              <a:t>Is the journal endorsed by a reputable organisation?</a:t>
            </a:r>
          </a:p>
          <a:p>
            <a:r>
              <a:rPr lang="en-ZA" sz="2400" dirty="0"/>
              <a:t>Is the journal or journal publisher a member of the Committee on Publication and Ethics (COPE), Open Access Scholarly Publishers Association (OASPA), European Association of Science Publishers (EASE) and/or listed in the Directory of Open Access Journals (DOAJ)?</a:t>
            </a:r>
          </a:p>
        </p:txBody>
      </p:sp>
    </p:spTree>
    <p:extLst>
      <p:ext uri="{BB962C8B-B14F-4D97-AF65-F5344CB8AC3E}">
        <p14:creationId xmlns:p14="http://schemas.microsoft.com/office/powerpoint/2010/main" val="3319715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ADFF-BC76-4DB2-8365-CF7D9C73D122}"/>
              </a:ext>
            </a:extLst>
          </p:cNvPr>
          <p:cNvSpPr>
            <a:spLocks noGrp="1"/>
          </p:cNvSpPr>
          <p:nvPr>
            <p:ph type="title"/>
          </p:nvPr>
        </p:nvSpPr>
        <p:spPr/>
        <p:txBody>
          <a:bodyPr/>
          <a:lstStyle/>
          <a:p>
            <a:r>
              <a:rPr lang="en-ZA" sz="4800" dirty="0"/>
              <a:t>Peer review policy &amp; processes</a:t>
            </a:r>
          </a:p>
        </p:txBody>
      </p:sp>
      <p:sp>
        <p:nvSpPr>
          <p:cNvPr id="3" name="Content Placeholder 2">
            <a:extLst>
              <a:ext uri="{FF2B5EF4-FFF2-40B4-BE49-F238E27FC236}">
                <a16:creationId xmlns:a16="http://schemas.microsoft.com/office/drawing/2014/main" id="{3312A9AF-3245-435F-81D1-2C924B668546}"/>
              </a:ext>
            </a:extLst>
          </p:cNvPr>
          <p:cNvSpPr>
            <a:spLocks noGrp="1"/>
          </p:cNvSpPr>
          <p:nvPr>
            <p:ph idx="1"/>
          </p:nvPr>
        </p:nvSpPr>
        <p:spPr/>
        <p:txBody>
          <a:bodyPr/>
          <a:lstStyle/>
          <a:p>
            <a:r>
              <a:rPr lang="en-ZA" sz="2400" dirty="0"/>
              <a:t>Does the journal require a peer review as part of the publication process?</a:t>
            </a:r>
          </a:p>
          <a:p>
            <a:r>
              <a:rPr lang="en-ZA" sz="2400" dirty="0"/>
              <a:t>Has the journal got a clear and well-defined peer review policy?</a:t>
            </a:r>
          </a:p>
          <a:p>
            <a:r>
              <a:rPr lang="en-ZA" sz="2400" dirty="0"/>
              <a:t>Is the peer review process informative and apparent?</a:t>
            </a:r>
          </a:p>
          <a:p>
            <a:r>
              <a:rPr lang="en-ZA" sz="2400" dirty="0"/>
              <a:t>What type of peer-review process is followed? Does the journal follow a double-blind peer-review process?</a:t>
            </a:r>
          </a:p>
          <a:p>
            <a:r>
              <a:rPr lang="en-ZA" sz="2400" dirty="0"/>
              <a:t>How many reviewers are typically used during peer review?</a:t>
            </a:r>
          </a:p>
          <a:p>
            <a:r>
              <a:rPr lang="en-ZA" sz="2400" dirty="0"/>
              <a:t>How long does the peer review process typically take? Is this timeline reasonable given disciplinary or industry standards?</a:t>
            </a:r>
          </a:p>
          <a:p>
            <a:r>
              <a:rPr lang="en-ZA" sz="2400" dirty="0"/>
              <a:t>What is the journal’s acceptance rate? (Journals with lower article acceptance rates are typically regarded as more prestigious.)</a:t>
            </a:r>
          </a:p>
        </p:txBody>
      </p:sp>
    </p:spTree>
    <p:extLst>
      <p:ext uri="{BB962C8B-B14F-4D97-AF65-F5344CB8AC3E}">
        <p14:creationId xmlns:p14="http://schemas.microsoft.com/office/powerpoint/2010/main" val="3115389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ADFF-BC76-4DB2-8365-CF7D9C73D122}"/>
              </a:ext>
            </a:extLst>
          </p:cNvPr>
          <p:cNvSpPr>
            <a:spLocks noGrp="1"/>
          </p:cNvSpPr>
          <p:nvPr>
            <p:ph type="title"/>
          </p:nvPr>
        </p:nvSpPr>
        <p:spPr/>
        <p:txBody>
          <a:bodyPr/>
          <a:lstStyle/>
          <a:p>
            <a:r>
              <a:rPr lang="en-ZA" sz="4800" dirty="0"/>
              <a:t>Editorial boards</a:t>
            </a:r>
          </a:p>
        </p:txBody>
      </p:sp>
      <p:sp>
        <p:nvSpPr>
          <p:cNvPr id="3" name="Content Placeholder 2">
            <a:extLst>
              <a:ext uri="{FF2B5EF4-FFF2-40B4-BE49-F238E27FC236}">
                <a16:creationId xmlns:a16="http://schemas.microsoft.com/office/drawing/2014/main" id="{3312A9AF-3245-435F-81D1-2C924B668546}"/>
              </a:ext>
            </a:extLst>
          </p:cNvPr>
          <p:cNvSpPr>
            <a:spLocks noGrp="1"/>
          </p:cNvSpPr>
          <p:nvPr>
            <p:ph idx="1"/>
          </p:nvPr>
        </p:nvSpPr>
        <p:spPr/>
        <p:txBody>
          <a:bodyPr/>
          <a:lstStyle/>
          <a:p>
            <a:r>
              <a:rPr lang="en-ZA" sz="2400" dirty="0"/>
              <a:t>Does the journal have an editorial board, and are the members of the board clearly stated?</a:t>
            </a:r>
          </a:p>
          <a:p>
            <a:r>
              <a:rPr lang="en-ZA" sz="2400" dirty="0"/>
              <a:t>Do the editors belong to editorial forums e.g., the World Association of Medical Editors (WAME)?</a:t>
            </a:r>
          </a:p>
          <a:p>
            <a:r>
              <a:rPr lang="en-ZA" sz="2400" dirty="0"/>
              <a:t>Do the editors state on their websites or professional social networking platforms that they are the editors of the journal in question? (Editorial boards may be highjacked.)</a:t>
            </a:r>
          </a:p>
          <a:p>
            <a:r>
              <a:rPr lang="en-ZA" sz="2400" dirty="0"/>
              <a:t>Are the editors associated with reputable organisations locally or internationally?</a:t>
            </a:r>
          </a:p>
          <a:p>
            <a:r>
              <a:rPr lang="en-ZA" sz="2400" dirty="0"/>
              <a:t>Are the editors experts in their respective disciplines?</a:t>
            </a:r>
          </a:p>
        </p:txBody>
      </p:sp>
    </p:spTree>
    <p:extLst>
      <p:ext uri="{BB962C8B-B14F-4D97-AF65-F5344CB8AC3E}">
        <p14:creationId xmlns:p14="http://schemas.microsoft.com/office/powerpoint/2010/main" val="550760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ABAB02-8924-42E0-97E3-71F32088357B}"/>
              </a:ext>
            </a:extLst>
          </p:cNvPr>
          <p:cNvSpPr/>
          <p:nvPr/>
        </p:nvSpPr>
        <p:spPr>
          <a:xfrm>
            <a:off x="5877194" y="2357035"/>
            <a:ext cx="5027273" cy="3859223"/>
          </a:xfrm>
          <a:prstGeom prst="rect">
            <a:avLst/>
          </a:prstGeom>
          <a:noFill/>
          <a:ln w="25400" cap="flat" cmpd="sng" algn="ctr">
            <a:noFill/>
            <a:prstDash val="solid"/>
          </a:ln>
          <a:effectLst/>
        </p:spPr>
        <p:txBody>
          <a:bodyPr lIns="183560" tIns="183560" rIns="183560" bIns="183560" rtlCol="0" anchor="t" anchorCtr="0"/>
          <a:lstStyle/>
          <a:p>
            <a:pPr marL="344169" indent="-344169">
              <a:buClr>
                <a:schemeClr val="accent2"/>
              </a:buClr>
              <a:buFont typeface="Arial" panose="020B0604020202020204" pitchFamily="34" charset="0"/>
              <a:buChar char="•"/>
            </a:pPr>
            <a:r>
              <a:rPr lang="en-US" sz="1400" dirty="0"/>
              <a:t>Compliance to set of criteria </a:t>
            </a:r>
            <a:r>
              <a:rPr lang="en-US" sz="1400" baseline="30000" dirty="0"/>
              <a:t>[15]</a:t>
            </a:r>
          </a:p>
          <a:p>
            <a:pPr marL="803060" lvl="1" indent="-344169">
              <a:buClr>
                <a:schemeClr val="accent2"/>
              </a:buClr>
              <a:buFont typeface="Arial" panose="020B0604020202020204" pitchFamily="34" charset="0"/>
              <a:buChar char="•"/>
            </a:pPr>
            <a:r>
              <a:rPr lang="en-US" sz="1400" dirty="0"/>
              <a:t>Principle of transparency and best practice</a:t>
            </a:r>
            <a:r>
              <a:rPr lang="en-US" sz="1400" baseline="30000" dirty="0"/>
              <a:t>[9]</a:t>
            </a:r>
          </a:p>
          <a:p>
            <a:pPr marL="1261952" lvl="2" indent="-344169">
              <a:buClr>
                <a:schemeClr val="accent2"/>
              </a:buClr>
              <a:buFont typeface="Arial" panose="020B0604020202020204" pitchFamily="34" charset="0"/>
              <a:buChar char="•"/>
            </a:pPr>
            <a:r>
              <a:rPr lang="en-US" sz="1400" dirty="0"/>
              <a:t>Editorial Forums e.g. WAME</a:t>
            </a:r>
          </a:p>
          <a:p>
            <a:pPr marL="1261952" lvl="2" indent="-344169">
              <a:buClr>
                <a:schemeClr val="accent2"/>
              </a:buClr>
              <a:buFont typeface="Arial" panose="020B0604020202020204" pitchFamily="34" charset="0"/>
              <a:buChar char="•"/>
            </a:pPr>
            <a:r>
              <a:rPr lang="en-US" sz="1400" dirty="0"/>
              <a:t>Membership e.g. OASPA, COPE</a:t>
            </a:r>
            <a:br>
              <a:rPr lang="en-US" sz="1400" dirty="0"/>
            </a:br>
            <a:endParaRPr lang="en-US" sz="1400" dirty="0"/>
          </a:p>
          <a:p>
            <a:pPr marL="803060" lvl="1" indent="-344169">
              <a:buClr>
                <a:schemeClr val="accent2"/>
              </a:buClr>
              <a:buFont typeface="Arial" panose="020B0604020202020204" pitchFamily="34" charset="0"/>
              <a:buChar char="•"/>
            </a:pPr>
            <a:r>
              <a:rPr lang="en-US" sz="1400" dirty="0"/>
              <a:t>Journal review processes</a:t>
            </a:r>
          </a:p>
          <a:p>
            <a:pPr marL="1261952" lvl="2" indent="-344169">
              <a:buClr>
                <a:schemeClr val="accent2"/>
              </a:buClr>
              <a:buFont typeface="Arial" panose="020B0604020202020204" pitchFamily="34" charset="0"/>
              <a:buChar char="•"/>
            </a:pPr>
            <a:r>
              <a:rPr lang="en-US" sz="1400" dirty="0"/>
              <a:t>Policy statement (ethics, etc.)</a:t>
            </a:r>
          </a:p>
          <a:p>
            <a:pPr marL="1261952" lvl="2" indent="-344169">
              <a:buClr>
                <a:schemeClr val="accent2"/>
              </a:buClr>
              <a:buFont typeface="Arial" panose="020B0604020202020204" pitchFamily="34" charset="0"/>
              <a:buChar char="•"/>
            </a:pPr>
            <a:r>
              <a:rPr lang="en-US" sz="1400" dirty="0"/>
              <a:t>Technical</a:t>
            </a:r>
          </a:p>
          <a:p>
            <a:pPr marL="1261952" lvl="2" indent="-344169">
              <a:buClr>
                <a:schemeClr val="accent2"/>
              </a:buClr>
              <a:buFont typeface="Arial" panose="020B0604020202020204" pitchFamily="34" charset="0"/>
              <a:buChar char="•"/>
            </a:pPr>
            <a:r>
              <a:rPr lang="en-US" sz="1400" dirty="0"/>
              <a:t>Administrative (publication regularity, identifiers, etc.)</a:t>
            </a:r>
            <a:br>
              <a:rPr lang="en-US" sz="1400" dirty="0"/>
            </a:br>
            <a:endParaRPr lang="en-US" sz="1400" dirty="0"/>
          </a:p>
          <a:p>
            <a:pPr marL="344169" indent="-344169">
              <a:buClr>
                <a:schemeClr val="accent2"/>
              </a:buClr>
              <a:buFont typeface="Arial" panose="020B0604020202020204" pitchFamily="34" charset="0"/>
              <a:buChar char="•"/>
            </a:pPr>
            <a:r>
              <a:rPr lang="en-US" sz="1400" dirty="0"/>
              <a:t>Reliance on renowned index providers</a:t>
            </a:r>
          </a:p>
          <a:p>
            <a:pPr marL="803060" lvl="1" indent="-344169">
              <a:buClr>
                <a:schemeClr val="accent2"/>
              </a:buClr>
              <a:buFont typeface="Arial" panose="020B0604020202020204" pitchFamily="34" charset="0"/>
              <a:buChar char="•"/>
            </a:pPr>
            <a:r>
              <a:rPr lang="en-US" sz="1400" dirty="0"/>
              <a:t>e.g. Clarivate Analytics, Elsevier, etc.</a:t>
            </a:r>
          </a:p>
          <a:p>
            <a:pPr defTabSz="1223497">
              <a:defRPr/>
            </a:pPr>
            <a:endParaRPr lang="en-US" sz="2007" kern="0" dirty="0">
              <a:solidFill>
                <a:prstClr val="black">
                  <a:lumMod val="75000"/>
                  <a:lumOff val="25000"/>
                </a:prstClr>
              </a:solidFill>
              <a:latin typeface="Calibri"/>
              <a:cs typeface="Arial" pitchFamily="34" charset="0"/>
            </a:endParaRPr>
          </a:p>
        </p:txBody>
      </p:sp>
      <p:sp>
        <p:nvSpPr>
          <p:cNvPr id="6" name="Rectangle 5">
            <a:extLst>
              <a:ext uri="{FF2B5EF4-FFF2-40B4-BE49-F238E27FC236}">
                <a16:creationId xmlns:a16="http://schemas.microsoft.com/office/drawing/2014/main" id="{16C54FAE-9694-4DA8-949A-B4F0DF30019F}"/>
              </a:ext>
            </a:extLst>
          </p:cNvPr>
          <p:cNvSpPr/>
          <p:nvPr/>
        </p:nvSpPr>
        <p:spPr>
          <a:xfrm>
            <a:off x="5877194" y="1825625"/>
            <a:ext cx="2889925" cy="535751"/>
          </a:xfrm>
          <a:prstGeom prst="rect">
            <a:avLst/>
          </a:prstGeom>
          <a:solidFill>
            <a:schemeClr val="accent3"/>
          </a:solidFill>
          <a:ln w="25400" cap="flat" cmpd="sng" algn="ctr">
            <a:noFill/>
            <a:prstDash val="solid"/>
          </a:ln>
          <a:effectLst/>
        </p:spPr>
        <p:txBody>
          <a:bodyPr lIns="183560" tIns="91780" rIns="183560" bIns="91780" rtlCol="0" anchor="ctr" anchorCtr="0"/>
          <a:lstStyle/>
          <a:p>
            <a:pPr algn="ctr" defTabSz="1223497">
              <a:defRPr/>
            </a:pPr>
            <a:r>
              <a:rPr lang="en-US" sz="2409" b="1" kern="0" dirty="0">
                <a:solidFill>
                  <a:prstClr val="white"/>
                </a:solidFill>
                <a:cs typeface="Arial" pitchFamily="34" charset="0"/>
              </a:rPr>
              <a:t>Vetting Principles</a:t>
            </a:r>
          </a:p>
        </p:txBody>
      </p:sp>
      <p:sp>
        <p:nvSpPr>
          <p:cNvPr id="9" name="Freeform 7">
            <a:extLst>
              <a:ext uri="{FF2B5EF4-FFF2-40B4-BE49-F238E27FC236}">
                <a16:creationId xmlns:a16="http://schemas.microsoft.com/office/drawing/2014/main" id="{954FAFEB-C711-4C37-B7A2-3CDD4A9F7CC4}"/>
              </a:ext>
            </a:extLst>
          </p:cNvPr>
          <p:cNvSpPr>
            <a:spLocks/>
          </p:cNvSpPr>
          <p:nvPr/>
        </p:nvSpPr>
        <p:spPr bwMode="auto">
          <a:xfrm>
            <a:off x="2869954" y="3459452"/>
            <a:ext cx="1810878" cy="1584744"/>
          </a:xfrm>
          <a:custGeom>
            <a:avLst/>
            <a:gdLst/>
            <a:ahLst/>
            <a:cxnLst>
              <a:cxn ang="0">
                <a:pos x="1098" y="0"/>
              </a:cxn>
              <a:cxn ang="0">
                <a:pos x="1121" y="55"/>
              </a:cxn>
              <a:cxn ang="0">
                <a:pos x="1139" y="113"/>
              </a:cxn>
              <a:cxn ang="0">
                <a:pos x="1153" y="173"/>
              </a:cxn>
              <a:cxn ang="0">
                <a:pos x="1161" y="235"/>
              </a:cxn>
              <a:cxn ang="0">
                <a:pos x="1164" y="297"/>
              </a:cxn>
              <a:cxn ang="0">
                <a:pos x="1161" y="361"/>
              </a:cxn>
              <a:cxn ang="0">
                <a:pos x="1153" y="423"/>
              </a:cxn>
              <a:cxn ang="0">
                <a:pos x="1139" y="484"/>
              </a:cxn>
              <a:cxn ang="0">
                <a:pos x="1120" y="543"/>
              </a:cxn>
              <a:cxn ang="0">
                <a:pos x="1096" y="599"/>
              </a:cxn>
              <a:cxn ang="0">
                <a:pos x="1068" y="652"/>
              </a:cxn>
              <a:cxn ang="0">
                <a:pos x="1036" y="703"/>
              </a:cxn>
              <a:cxn ang="0">
                <a:pos x="999" y="750"/>
              </a:cxn>
              <a:cxn ang="0">
                <a:pos x="958" y="795"/>
              </a:cxn>
              <a:cxn ang="0">
                <a:pos x="914" y="836"/>
              </a:cxn>
              <a:cxn ang="0">
                <a:pos x="866" y="873"/>
              </a:cxn>
              <a:cxn ang="0">
                <a:pos x="816" y="905"/>
              </a:cxn>
              <a:cxn ang="0">
                <a:pos x="762" y="934"/>
              </a:cxn>
              <a:cxn ang="0">
                <a:pos x="706" y="958"/>
              </a:cxn>
              <a:cxn ang="0">
                <a:pos x="647" y="977"/>
              </a:cxn>
              <a:cxn ang="0">
                <a:pos x="588" y="991"/>
              </a:cxn>
              <a:cxn ang="0">
                <a:pos x="525" y="999"/>
              </a:cxn>
              <a:cxn ang="0">
                <a:pos x="461" y="1002"/>
              </a:cxn>
              <a:cxn ang="0">
                <a:pos x="395" y="999"/>
              </a:cxn>
              <a:cxn ang="0">
                <a:pos x="332" y="990"/>
              </a:cxn>
              <a:cxn ang="0">
                <a:pos x="270" y="976"/>
              </a:cxn>
              <a:cxn ang="0">
                <a:pos x="211" y="956"/>
              </a:cxn>
              <a:cxn ang="0">
                <a:pos x="154" y="931"/>
              </a:cxn>
              <a:cxn ang="0">
                <a:pos x="100" y="902"/>
              </a:cxn>
              <a:cxn ang="0">
                <a:pos x="48" y="867"/>
              </a:cxn>
              <a:cxn ang="0">
                <a:pos x="0" y="829"/>
              </a:cxn>
              <a:cxn ang="0">
                <a:pos x="65" y="754"/>
              </a:cxn>
              <a:cxn ang="0">
                <a:pos x="107" y="787"/>
              </a:cxn>
              <a:cxn ang="0">
                <a:pos x="151" y="816"/>
              </a:cxn>
              <a:cxn ang="0">
                <a:pos x="198" y="841"/>
              </a:cxn>
              <a:cxn ang="0">
                <a:pos x="246" y="863"/>
              </a:cxn>
              <a:cxn ang="0">
                <a:pos x="297" y="879"/>
              </a:cxn>
              <a:cxn ang="0">
                <a:pos x="350" y="892"/>
              </a:cxn>
              <a:cxn ang="0">
                <a:pos x="405" y="899"/>
              </a:cxn>
              <a:cxn ang="0">
                <a:pos x="461" y="902"/>
              </a:cxn>
              <a:cxn ang="0">
                <a:pos x="523" y="899"/>
              </a:cxn>
              <a:cxn ang="0">
                <a:pos x="583" y="890"/>
              </a:cxn>
              <a:cxn ang="0">
                <a:pos x="640" y="875"/>
              </a:cxn>
              <a:cxn ang="0">
                <a:pos x="695" y="854"/>
              </a:cxn>
              <a:cxn ang="0">
                <a:pos x="748" y="829"/>
              </a:cxn>
              <a:cxn ang="0">
                <a:pos x="798" y="798"/>
              </a:cxn>
              <a:cxn ang="0">
                <a:pos x="845" y="763"/>
              </a:cxn>
              <a:cxn ang="0">
                <a:pos x="888" y="724"/>
              </a:cxn>
              <a:cxn ang="0">
                <a:pos x="927" y="681"/>
              </a:cxn>
              <a:cxn ang="0">
                <a:pos x="962" y="636"/>
              </a:cxn>
              <a:cxn ang="0">
                <a:pos x="992" y="586"/>
              </a:cxn>
              <a:cxn ang="0">
                <a:pos x="1017" y="533"/>
              </a:cxn>
              <a:cxn ang="0">
                <a:pos x="1038" y="477"/>
              </a:cxn>
              <a:cxn ang="0">
                <a:pos x="1053" y="419"/>
              </a:cxn>
              <a:cxn ang="0">
                <a:pos x="1061" y="359"/>
              </a:cxn>
              <a:cxn ang="0">
                <a:pos x="1064" y="297"/>
              </a:cxn>
              <a:cxn ang="0">
                <a:pos x="1062" y="244"/>
              </a:cxn>
              <a:cxn ang="0">
                <a:pos x="1056" y="191"/>
              </a:cxn>
              <a:cxn ang="0">
                <a:pos x="1044" y="140"/>
              </a:cxn>
              <a:cxn ang="0">
                <a:pos x="1028" y="90"/>
              </a:cxn>
              <a:cxn ang="0">
                <a:pos x="1008" y="42"/>
              </a:cxn>
              <a:cxn ang="0">
                <a:pos x="1098" y="0"/>
              </a:cxn>
            </a:cxnLst>
            <a:rect l="0" t="0" r="r" b="b"/>
            <a:pathLst>
              <a:path w="1164" h="1002">
                <a:moveTo>
                  <a:pt x="1098" y="0"/>
                </a:moveTo>
                <a:lnTo>
                  <a:pt x="1121" y="55"/>
                </a:lnTo>
                <a:lnTo>
                  <a:pt x="1139" y="113"/>
                </a:lnTo>
                <a:lnTo>
                  <a:pt x="1153" y="173"/>
                </a:lnTo>
                <a:lnTo>
                  <a:pt x="1161" y="235"/>
                </a:lnTo>
                <a:lnTo>
                  <a:pt x="1164" y="297"/>
                </a:lnTo>
                <a:lnTo>
                  <a:pt x="1161" y="361"/>
                </a:lnTo>
                <a:lnTo>
                  <a:pt x="1153" y="423"/>
                </a:lnTo>
                <a:lnTo>
                  <a:pt x="1139" y="484"/>
                </a:lnTo>
                <a:lnTo>
                  <a:pt x="1120" y="543"/>
                </a:lnTo>
                <a:lnTo>
                  <a:pt x="1096" y="599"/>
                </a:lnTo>
                <a:lnTo>
                  <a:pt x="1068" y="652"/>
                </a:lnTo>
                <a:lnTo>
                  <a:pt x="1036" y="703"/>
                </a:lnTo>
                <a:lnTo>
                  <a:pt x="999" y="750"/>
                </a:lnTo>
                <a:lnTo>
                  <a:pt x="958" y="795"/>
                </a:lnTo>
                <a:lnTo>
                  <a:pt x="914" y="836"/>
                </a:lnTo>
                <a:lnTo>
                  <a:pt x="866" y="873"/>
                </a:lnTo>
                <a:lnTo>
                  <a:pt x="816" y="905"/>
                </a:lnTo>
                <a:lnTo>
                  <a:pt x="762" y="934"/>
                </a:lnTo>
                <a:lnTo>
                  <a:pt x="706" y="958"/>
                </a:lnTo>
                <a:lnTo>
                  <a:pt x="647" y="977"/>
                </a:lnTo>
                <a:lnTo>
                  <a:pt x="588" y="991"/>
                </a:lnTo>
                <a:lnTo>
                  <a:pt x="525" y="999"/>
                </a:lnTo>
                <a:lnTo>
                  <a:pt x="461" y="1002"/>
                </a:lnTo>
                <a:lnTo>
                  <a:pt x="395" y="999"/>
                </a:lnTo>
                <a:lnTo>
                  <a:pt x="332" y="990"/>
                </a:lnTo>
                <a:lnTo>
                  <a:pt x="270" y="976"/>
                </a:lnTo>
                <a:lnTo>
                  <a:pt x="211" y="956"/>
                </a:lnTo>
                <a:lnTo>
                  <a:pt x="154" y="931"/>
                </a:lnTo>
                <a:lnTo>
                  <a:pt x="100" y="902"/>
                </a:lnTo>
                <a:lnTo>
                  <a:pt x="48" y="867"/>
                </a:lnTo>
                <a:lnTo>
                  <a:pt x="0" y="829"/>
                </a:lnTo>
                <a:lnTo>
                  <a:pt x="65" y="754"/>
                </a:lnTo>
                <a:lnTo>
                  <a:pt x="107" y="787"/>
                </a:lnTo>
                <a:lnTo>
                  <a:pt x="151" y="816"/>
                </a:lnTo>
                <a:lnTo>
                  <a:pt x="198" y="841"/>
                </a:lnTo>
                <a:lnTo>
                  <a:pt x="246" y="863"/>
                </a:lnTo>
                <a:lnTo>
                  <a:pt x="297" y="879"/>
                </a:lnTo>
                <a:lnTo>
                  <a:pt x="350" y="892"/>
                </a:lnTo>
                <a:lnTo>
                  <a:pt x="405" y="899"/>
                </a:lnTo>
                <a:lnTo>
                  <a:pt x="461" y="902"/>
                </a:lnTo>
                <a:lnTo>
                  <a:pt x="523" y="899"/>
                </a:lnTo>
                <a:lnTo>
                  <a:pt x="583" y="890"/>
                </a:lnTo>
                <a:lnTo>
                  <a:pt x="640" y="875"/>
                </a:lnTo>
                <a:lnTo>
                  <a:pt x="695" y="854"/>
                </a:lnTo>
                <a:lnTo>
                  <a:pt x="748" y="829"/>
                </a:lnTo>
                <a:lnTo>
                  <a:pt x="798" y="798"/>
                </a:lnTo>
                <a:lnTo>
                  <a:pt x="845" y="763"/>
                </a:lnTo>
                <a:lnTo>
                  <a:pt x="888" y="724"/>
                </a:lnTo>
                <a:lnTo>
                  <a:pt x="927" y="681"/>
                </a:lnTo>
                <a:lnTo>
                  <a:pt x="962" y="636"/>
                </a:lnTo>
                <a:lnTo>
                  <a:pt x="992" y="586"/>
                </a:lnTo>
                <a:lnTo>
                  <a:pt x="1017" y="533"/>
                </a:lnTo>
                <a:lnTo>
                  <a:pt x="1038" y="477"/>
                </a:lnTo>
                <a:lnTo>
                  <a:pt x="1053" y="419"/>
                </a:lnTo>
                <a:lnTo>
                  <a:pt x="1061" y="359"/>
                </a:lnTo>
                <a:lnTo>
                  <a:pt x="1064" y="297"/>
                </a:lnTo>
                <a:lnTo>
                  <a:pt x="1062" y="244"/>
                </a:lnTo>
                <a:lnTo>
                  <a:pt x="1056" y="191"/>
                </a:lnTo>
                <a:lnTo>
                  <a:pt x="1044" y="140"/>
                </a:lnTo>
                <a:lnTo>
                  <a:pt x="1028" y="90"/>
                </a:lnTo>
                <a:lnTo>
                  <a:pt x="1008" y="42"/>
                </a:lnTo>
                <a:lnTo>
                  <a:pt x="1098" y="0"/>
                </a:lnTo>
                <a:close/>
              </a:path>
            </a:pathLst>
          </a:custGeom>
          <a:solidFill>
            <a:sysClr val="window" lastClr="FFFFFF">
              <a:lumMod val="75000"/>
            </a:sysClr>
          </a:solidFill>
          <a:ln w="0">
            <a:noFill/>
            <a:prstDash val="solid"/>
            <a:round/>
            <a:headEnd/>
            <a:tailEnd/>
          </a:ln>
        </p:spPr>
        <p:txBody>
          <a:bodyPr vert="horz" wrap="square" lIns="91780" tIns="45890" rIns="91780" bIns="45890" numCol="1" anchor="t" anchorCtr="0" compatLnSpc="1">
            <a:prstTxWarp prst="textNoShape">
              <a:avLst/>
            </a:prstTxWarp>
          </a:bodyPr>
          <a:lstStyle/>
          <a:p>
            <a:pPr defTabSz="1223497">
              <a:defRPr/>
            </a:pPr>
            <a:endParaRPr lang="en-US" sz="2409" kern="0">
              <a:solidFill>
                <a:prstClr val="black"/>
              </a:solidFill>
              <a:latin typeface="Calibri"/>
            </a:endParaRPr>
          </a:p>
        </p:txBody>
      </p:sp>
      <p:sp>
        <p:nvSpPr>
          <p:cNvPr id="10" name="Freeform 8">
            <a:extLst>
              <a:ext uri="{FF2B5EF4-FFF2-40B4-BE49-F238E27FC236}">
                <a16:creationId xmlns:a16="http://schemas.microsoft.com/office/drawing/2014/main" id="{4B2CE610-B39A-4613-8039-7119B16B4D0F}"/>
              </a:ext>
            </a:extLst>
          </p:cNvPr>
          <p:cNvSpPr>
            <a:spLocks/>
          </p:cNvSpPr>
          <p:nvPr/>
        </p:nvSpPr>
        <p:spPr bwMode="auto">
          <a:xfrm>
            <a:off x="2213433" y="2535809"/>
            <a:ext cx="2745876" cy="1393373"/>
          </a:xfrm>
          <a:custGeom>
            <a:avLst/>
            <a:gdLst/>
            <a:ahLst/>
            <a:cxnLst>
              <a:cxn ang="0">
                <a:pos x="955" y="3"/>
              </a:cxn>
              <a:cxn ang="0">
                <a:pos x="1094" y="26"/>
              </a:cxn>
              <a:cxn ang="0">
                <a:pos x="1226" y="69"/>
              </a:cxn>
              <a:cxn ang="0">
                <a:pos x="1347" y="132"/>
              </a:cxn>
              <a:cxn ang="0">
                <a:pos x="1457" y="213"/>
              </a:cxn>
              <a:cxn ang="0">
                <a:pos x="1552" y="309"/>
              </a:cxn>
              <a:cxn ang="0">
                <a:pos x="1632" y="418"/>
              </a:cxn>
              <a:cxn ang="0">
                <a:pos x="1695" y="539"/>
              </a:cxn>
              <a:cxn ang="0">
                <a:pos x="1739" y="670"/>
              </a:cxn>
              <a:cxn ang="0">
                <a:pos x="1762" y="810"/>
              </a:cxn>
              <a:cxn ang="0">
                <a:pos x="1665" y="881"/>
              </a:cxn>
              <a:cxn ang="0">
                <a:pos x="1654" y="748"/>
              </a:cxn>
              <a:cxn ang="0">
                <a:pos x="1621" y="622"/>
              </a:cxn>
              <a:cxn ang="0">
                <a:pos x="1568" y="505"/>
              </a:cxn>
              <a:cxn ang="0">
                <a:pos x="1498" y="400"/>
              </a:cxn>
              <a:cxn ang="0">
                <a:pos x="1413" y="307"/>
              </a:cxn>
              <a:cxn ang="0">
                <a:pos x="1313" y="228"/>
              </a:cxn>
              <a:cxn ang="0">
                <a:pos x="1201" y="167"/>
              </a:cxn>
              <a:cxn ang="0">
                <a:pos x="1080" y="124"/>
              </a:cxn>
              <a:cxn ang="0">
                <a:pos x="951" y="102"/>
              </a:cxn>
              <a:cxn ang="0">
                <a:pos x="815" y="102"/>
              </a:cxn>
              <a:cxn ang="0">
                <a:pos x="685" y="124"/>
              </a:cxn>
              <a:cxn ang="0">
                <a:pos x="564" y="167"/>
              </a:cxn>
              <a:cxn ang="0">
                <a:pos x="452" y="228"/>
              </a:cxn>
              <a:cxn ang="0">
                <a:pos x="352" y="307"/>
              </a:cxn>
              <a:cxn ang="0">
                <a:pos x="266" y="400"/>
              </a:cxn>
              <a:cxn ang="0">
                <a:pos x="197" y="505"/>
              </a:cxn>
              <a:cxn ang="0">
                <a:pos x="144" y="622"/>
              </a:cxn>
              <a:cxn ang="0">
                <a:pos x="111" y="748"/>
              </a:cxn>
              <a:cxn ang="0">
                <a:pos x="100" y="881"/>
              </a:cxn>
              <a:cxn ang="0">
                <a:pos x="3" y="810"/>
              </a:cxn>
              <a:cxn ang="0">
                <a:pos x="26" y="670"/>
              </a:cxn>
              <a:cxn ang="0">
                <a:pos x="70" y="539"/>
              </a:cxn>
              <a:cxn ang="0">
                <a:pos x="133" y="418"/>
              </a:cxn>
              <a:cxn ang="0">
                <a:pos x="214" y="309"/>
              </a:cxn>
              <a:cxn ang="0">
                <a:pos x="309" y="213"/>
              </a:cxn>
              <a:cxn ang="0">
                <a:pos x="418" y="132"/>
              </a:cxn>
              <a:cxn ang="0">
                <a:pos x="540" y="69"/>
              </a:cxn>
              <a:cxn ang="0">
                <a:pos x="671" y="26"/>
              </a:cxn>
              <a:cxn ang="0">
                <a:pos x="811" y="3"/>
              </a:cxn>
            </a:cxnLst>
            <a:rect l="0" t="0" r="r" b="b"/>
            <a:pathLst>
              <a:path w="1765" h="881">
                <a:moveTo>
                  <a:pt x="883" y="0"/>
                </a:moveTo>
                <a:lnTo>
                  <a:pt x="955" y="3"/>
                </a:lnTo>
                <a:lnTo>
                  <a:pt x="1026" y="12"/>
                </a:lnTo>
                <a:lnTo>
                  <a:pt x="1094" y="26"/>
                </a:lnTo>
                <a:lnTo>
                  <a:pt x="1161" y="44"/>
                </a:lnTo>
                <a:lnTo>
                  <a:pt x="1226" y="69"/>
                </a:lnTo>
                <a:lnTo>
                  <a:pt x="1288" y="98"/>
                </a:lnTo>
                <a:lnTo>
                  <a:pt x="1347" y="132"/>
                </a:lnTo>
                <a:lnTo>
                  <a:pt x="1404" y="170"/>
                </a:lnTo>
                <a:lnTo>
                  <a:pt x="1457" y="213"/>
                </a:lnTo>
                <a:lnTo>
                  <a:pt x="1506" y="259"/>
                </a:lnTo>
                <a:lnTo>
                  <a:pt x="1552" y="309"/>
                </a:lnTo>
                <a:lnTo>
                  <a:pt x="1594" y="362"/>
                </a:lnTo>
                <a:lnTo>
                  <a:pt x="1632" y="418"/>
                </a:lnTo>
                <a:lnTo>
                  <a:pt x="1666" y="477"/>
                </a:lnTo>
                <a:lnTo>
                  <a:pt x="1695" y="539"/>
                </a:lnTo>
                <a:lnTo>
                  <a:pt x="1720" y="603"/>
                </a:lnTo>
                <a:lnTo>
                  <a:pt x="1739" y="670"/>
                </a:lnTo>
                <a:lnTo>
                  <a:pt x="1753" y="739"/>
                </a:lnTo>
                <a:lnTo>
                  <a:pt x="1762" y="810"/>
                </a:lnTo>
                <a:lnTo>
                  <a:pt x="1765" y="881"/>
                </a:lnTo>
                <a:lnTo>
                  <a:pt x="1665" y="881"/>
                </a:lnTo>
                <a:lnTo>
                  <a:pt x="1662" y="814"/>
                </a:lnTo>
                <a:lnTo>
                  <a:pt x="1654" y="748"/>
                </a:lnTo>
                <a:lnTo>
                  <a:pt x="1640" y="684"/>
                </a:lnTo>
                <a:lnTo>
                  <a:pt x="1621" y="622"/>
                </a:lnTo>
                <a:lnTo>
                  <a:pt x="1597" y="562"/>
                </a:lnTo>
                <a:lnTo>
                  <a:pt x="1568" y="505"/>
                </a:lnTo>
                <a:lnTo>
                  <a:pt x="1535" y="450"/>
                </a:lnTo>
                <a:lnTo>
                  <a:pt x="1498" y="400"/>
                </a:lnTo>
                <a:lnTo>
                  <a:pt x="1458" y="351"/>
                </a:lnTo>
                <a:lnTo>
                  <a:pt x="1413" y="307"/>
                </a:lnTo>
                <a:lnTo>
                  <a:pt x="1365" y="266"/>
                </a:lnTo>
                <a:lnTo>
                  <a:pt x="1313" y="228"/>
                </a:lnTo>
                <a:lnTo>
                  <a:pt x="1259" y="196"/>
                </a:lnTo>
                <a:lnTo>
                  <a:pt x="1201" y="167"/>
                </a:lnTo>
                <a:lnTo>
                  <a:pt x="1142" y="143"/>
                </a:lnTo>
                <a:lnTo>
                  <a:pt x="1080" y="124"/>
                </a:lnTo>
                <a:lnTo>
                  <a:pt x="1016" y="110"/>
                </a:lnTo>
                <a:lnTo>
                  <a:pt x="951" y="102"/>
                </a:lnTo>
                <a:lnTo>
                  <a:pt x="883" y="99"/>
                </a:lnTo>
                <a:lnTo>
                  <a:pt x="815" y="102"/>
                </a:lnTo>
                <a:lnTo>
                  <a:pt x="749" y="110"/>
                </a:lnTo>
                <a:lnTo>
                  <a:pt x="685" y="124"/>
                </a:lnTo>
                <a:lnTo>
                  <a:pt x="624" y="143"/>
                </a:lnTo>
                <a:lnTo>
                  <a:pt x="564" y="167"/>
                </a:lnTo>
                <a:lnTo>
                  <a:pt x="507" y="196"/>
                </a:lnTo>
                <a:lnTo>
                  <a:pt x="452" y="228"/>
                </a:lnTo>
                <a:lnTo>
                  <a:pt x="400" y="266"/>
                </a:lnTo>
                <a:lnTo>
                  <a:pt x="352" y="307"/>
                </a:lnTo>
                <a:lnTo>
                  <a:pt x="307" y="351"/>
                </a:lnTo>
                <a:lnTo>
                  <a:pt x="266" y="400"/>
                </a:lnTo>
                <a:lnTo>
                  <a:pt x="229" y="450"/>
                </a:lnTo>
                <a:lnTo>
                  <a:pt x="197" y="505"/>
                </a:lnTo>
                <a:lnTo>
                  <a:pt x="168" y="562"/>
                </a:lnTo>
                <a:lnTo>
                  <a:pt x="144" y="622"/>
                </a:lnTo>
                <a:lnTo>
                  <a:pt x="125" y="684"/>
                </a:lnTo>
                <a:lnTo>
                  <a:pt x="111" y="748"/>
                </a:lnTo>
                <a:lnTo>
                  <a:pt x="103" y="814"/>
                </a:lnTo>
                <a:lnTo>
                  <a:pt x="100" y="881"/>
                </a:lnTo>
                <a:lnTo>
                  <a:pt x="0" y="881"/>
                </a:lnTo>
                <a:lnTo>
                  <a:pt x="3" y="810"/>
                </a:lnTo>
                <a:lnTo>
                  <a:pt x="12" y="739"/>
                </a:lnTo>
                <a:lnTo>
                  <a:pt x="26" y="670"/>
                </a:lnTo>
                <a:lnTo>
                  <a:pt x="46" y="603"/>
                </a:lnTo>
                <a:lnTo>
                  <a:pt x="70" y="539"/>
                </a:lnTo>
                <a:lnTo>
                  <a:pt x="99" y="477"/>
                </a:lnTo>
                <a:lnTo>
                  <a:pt x="133" y="418"/>
                </a:lnTo>
                <a:lnTo>
                  <a:pt x="171" y="362"/>
                </a:lnTo>
                <a:lnTo>
                  <a:pt x="214" y="309"/>
                </a:lnTo>
                <a:lnTo>
                  <a:pt x="259" y="259"/>
                </a:lnTo>
                <a:lnTo>
                  <a:pt x="309" y="213"/>
                </a:lnTo>
                <a:lnTo>
                  <a:pt x="362" y="170"/>
                </a:lnTo>
                <a:lnTo>
                  <a:pt x="418" y="132"/>
                </a:lnTo>
                <a:lnTo>
                  <a:pt x="478" y="98"/>
                </a:lnTo>
                <a:lnTo>
                  <a:pt x="540" y="69"/>
                </a:lnTo>
                <a:lnTo>
                  <a:pt x="605" y="44"/>
                </a:lnTo>
                <a:lnTo>
                  <a:pt x="671" y="26"/>
                </a:lnTo>
                <a:lnTo>
                  <a:pt x="740" y="12"/>
                </a:lnTo>
                <a:lnTo>
                  <a:pt x="811" y="3"/>
                </a:lnTo>
                <a:lnTo>
                  <a:pt x="883" y="0"/>
                </a:lnTo>
                <a:close/>
              </a:path>
            </a:pathLst>
          </a:custGeom>
          <a:solidFill>
            <a:schemeClr val="accent2"/>
          </a:solidFill>
          <a:ln w="0">
            <a:noFill/>
            <a:prstDash val="solid"/>
            <a:round/>
            <a:headEnd/>
            <a:tailEnd/>
          </a:ln>
        </p:spPr>
        <p:txBody>
          <a:bodyPr vert="horz" wrap="square" lIns="91780" tIns="45890" rIns="91780" bIns="45890" numCol="1" anchor="t" anchorCtr="0" compatLnSpc="1">
            <a:prstTxWarp prst="textNoShape">
              <a:avLst/>
            </a:prstTxWarp>
          </a:bodyPr>
          <a:lstStyle/>
          <a:p>
            <a:pPr defTabSz="1223497">
              <a:defRPr/>
            </a:pPr>
            <a:endParaRPr lang="en-US" sz="2409" kern="0">
              <a:solidFill>
                <a:prstClr val="black"/>
              </a:solidFill>
              <a:latin typeface="Calibri"/>
            </a:endParaRPr>
          </a:p>
        </p:txBody>
      </p:sp>
      <p:sp>
        <p:nvSpPr>
          <p:cNvPr id="11" name="Freeform 9">
            <a:extLst>
              <a:ext uri="{FF2B5EF4-FFF2-40B4-BE49-F238E27FC236}">
                <a16:creationId xmlns:a16="http://schemas.microsoft.com/office/drawing/2014/main" id="{8311F291-F3CA-4E73-AA2E-D82090E8470C}"/>
              </a:ext>
            </a:extLst>
          </p:cNvPr>
          <p:cNvSpPr>
            <a:spLocks/>
          </p:cNvSpPr>
          <p:nvPr/>
        </p:nvSpPr>
        <p:spPr bwMode="auto">
          <a:xfrm>
            <a:off x="1952069" y="2268522"/>
            <a:ext cx="2842332" cy="3322901"/>
          </a:xfrm>
          <a:custGeom>
            <a:avLst/>
            <a:gdLst/>
            <a:ahLst/>
            <a:cxnLst>
              <a:cxn ang="0">
                <a:pos x="1128" y="3"/>
              </a:cxn>
              <a:cxn ang="0">
                <a:pos x="1276" y="25"/>
              </a:cxn>
              <a:cxn ang="0">
                <a:pos x="1418" y="67"/>
              </a:cxn>
              <a:cxn ang="0">
                <a:pos x="1320" y="140"/>
              </a:cxn>
              <a:cxn ang="0">
                <a:pos x="1189" y="110"/>
              </a:cxn>
              <a:cxn ang="0">
                <a:pos x="1051" y="100"/>
              </a:cxn>
              <a:cxn ang="0">
                <a:pos x="901" y="112"/>
              </a:cxn>
              <a:cxn ang="0">
                <a:pos x="760" y="146"/>
              </a:cxn>
              <a:cxn ang="0">
                <a:pos x="627" y="200"/>
              </a:cxn>
              <a:cxn ang="0">
                <a:pos x="504" y="272"/>
              </a:cxn>
              <a:cxn ang="0">
                <a:pos x="395" y="362"/>
              </a:cxn>
              <a:cxn ang="0">
                <a:pos x="302" y="465"/>
              </a:cxn>
              <a:cxn ang="0">
                <a:pos x="225" y="579"/>
              </a:cxn>
              <a:cxn ang="0">
                <a:pos x="166" y="703"/>
              </a:cxn>
              <a:cxn ang="0">
                <a:pos x="124" y="837"/>
              </a:cxn>
              <a:cxn ang="0">
                <a:pos x="103" y="978"/>
              </a:cxn>
              <a:cxn ang="0">
                <a:pos x="103" y="1125"/>
              </a:cxn>
              <a:cxn ang="0">
                <a:pos x="126" y="1271"/>
              </a:cxn>
              <a:cxn ang="0">
                <a:pos x="170" y="1407"/>
              </a:cxn>
              <a:cxn ang="0">
                <a:pos x="233" y="1534"/>
              </a:cxn>
              <a:cxn ang="0">
                <a:pos x="313" y="1650"/>
              </a:cxn>
              <a:cxn ang="0">
                <a:pos x="409" y="1752"/>
              </a:cxn>
              <a:cxn ang="0">
                <a:pos x="520" y="1838"/>
              </a:cxn>
              <a:cxn ang="0">
                <a:pos x="642" y="1909"/>
              </a:cxn>
              <a:cxn ang="0">
                <a:pos x="773" y="1959"/>
              </a:cxn>
              <a:cxn ang="0">
                <a:pos x="908" y="1990"/>
              </a:cxn>
              <a:cxn ang="0">
                <a:pos x="1051" y="2001"/>
              </a:cxn>
              <a:cxn ang="0">
                <a:pos x="1200" y="1989"/>
              </a:cxn>
              <a:cxn ang="0">
                <a:pos x="1341" y="1955"/>
              </a:cxn>
              <a:cxn ang="0">
                <a:pos x="1474" y="1901"/>
              </a:cxn>
              <a:cxn ang="0">
                <a:pos x="1596" y="1829"/>
              </a:cxn>
              <a:cxn ang="0">
                <a:pos x="1704" y="1740"/>
              </a:cxn>
              <a:cxn ang="0">
                <a:pos x="1827" y="1757"/>
              </a:cxn>
              <a:cxn ang="0">
                <a:pos x="1724" y="1855"/>
              </a:cxn>
              <a:cxn ang="0">
                <a:pos x="1609" y="1940"/>
              </a:cxn>
              <a:cxn ang="0">
                <a:pos x="1483" y="2008"/>
              </a:cxn>
              <a:cxn ang="0">
                <a:pos x="1346" y="2059"/>
              </a:cxn>
              <a:cxn ang="0">
                <a:pos x="1202" y="2090"/>
              </a:cxn>
              <a:cxn ang="0">
                <a:pos x="1051" y="2101"/>
              </a:cxn>
              <a:cxn ang="0">
                <a:pos x="893" y="2089"/>
              </a:cxn>
              <a:cxn ang="0">
                <a:pos x="744" y="2055"/>
              </a:cxn>
              <a:cxn ang="0">
                <a:pos x="605" y="2001"/>
              </a:cxn>
              <a:cxn ang="0">
                <a:pos x="476" y="1929"/>
              </a:cxn>
              <a:cxn ang="0">
                <a:pos x="360" y="1840"/>
              </a:cxn>
              <a:cxn ang="0">
                <a:pos x="257" y="1737"/>
              </a:cxn>
              <a:cxn ang="0">
                <a:pos x="169" y="1620"/>
              </a:cxn>
              <a:cxn ang="0">
                <a:pos x="97" y="1491"/>
              </a:cxn>
              <a:cxn ang="0">
                <a:pos x="44" y="1353"/>
              </a:cxn>
              <a:cxn ang="0">
                <a:pos x="11" y="1205"/>
              </a:cxn>
              <a:cxn ang="0">
                <a:pos x="0" y="1050"/>
              </a:cxn>
              <a:cxn ang="0">
                <a:pos x="12" y="891"/>
              </a:cxn>
              <a:cxn ang="0">
                <a:pos x="47" y="739"/>
              </a:cxn>
              <a:cxn ang="0">
                <a:pos x="103" y="597"/>
              </a:cxn>
              <a:cxn ang="0">
                <a:pos x="179" y="465"/>
              </a:cxn>
              <a:cxn ang="0">
                <a:pos x="272" y="346"/>
              </a:cxn>
              <a:cxn ang="0">
                <a:pos x="375" y="246"/>
              </a:cxn>
              <a:cxn ang="0">
                <a:pos x="490" y="162"/>
              </a:cxn>
              <a:cxn ang="0">
                <a:pos x="618" y="94"/>
              </a:cxn>
              <a:cxn ang="0">
                <a:pos x="755" y="43"/>
              </a:cxn>
              <a:cxn ang="0">
                <a:pos x="899" y="11"/>
              </a:cxn>
              <a:cxn ang="0">
                <a:pos x="1051" y="0"/>
              </a:cxn>
            </a:cxnLst>
            <a:rect l="0" t="0" r="r" b="b"/>
            <a:pathLst>
              <a:path w="1827" h="2101">
                <a:moveTo>
                  <a:pt x="1051" y="0"/>
                </a:moveTo>
                <a:lnTo>
                  <a:pt x="1128" y="3"/>
                </a:lnTo>
                <a:lnTo>
                  <a:pt x="1203" y="11"/>
                </a:lnTo>
                <a:lnTo>
                  <a:pt x="1276" y="25"/>
                </a:lnTo>
                <a:lnTo>
                  <a:pt x="1348" y="44"/>
                </a:lnTo>
                <a:lnTo>
                  <a:pt x="1418" y="67"/>
                </a:lnTo>
                <a:lnTo>
                  <a:pt x="1383" y="161"/>
                </a:lnTo>
                <a:lnTo>
                  <a:pt x="1320" y="140"/>
                </a:lnTo>
                <a:lnTo>
                  <a:pt x="1255" y="123"/>
                </a:lnTo>
                <a:lnTo>
                  <a:pt x="1189" y="110"/>
                </a:lnTo>
                <a:lnTo>
                  <a:pt x="1121" y="103"/>
                </a:lnTo>
                <a:lnTo>
                  <a:pt x="1051" y="100"/>
                </a:lnTo>
                <a:lnTo>
                  <a:pt x="975" y="103"/>
                </a:lnTo>
                <a:lnTo>
                  <a:pt x="901" y="112"/>
                </a:lnTo>
                <a:lnTo>
                  <a:pt x="829" y="126"/>
                </a:lnTo>
                <a:lnTo>
                  <a:pt x="760" y="146"/>
                </a:lnTo>
                <a:lnTo>
                  <a:pt x="692" y="170"/>
                </a:lnTo>
                <a:lnTo>
                  <a:pt x="627" y="200"/>
                </a:lnTo>
                <a:lnTo>
                  <a:pt x="564" y="233"/>
                </a:lnTo>
                <a:lnTo>
                  <a:pt x="504" y="272"/>
                </a:lnTo>
                <a:lnTo>
                  <a:pt x="448" y="315"/>
                </a:lnTo>
                <a:lnTo>
                  <a:pt x="395" y="362"/>
                </a:lnTo>
                <a:lnTo>
                  <a:pt x="346" y="413"/>
                </a:lnTo>
                <a:lnTo>
                  <a:pt x="302" y="465"/>
                </a:lnTo>
                <a:lnTo>
                  <a:pt x="262" y="521"/>
                </a:lnTo>
                <a:lnTo>
                  <a:pt x="225" y="579"/>
                </a:lnTo>
                <a:lnTo>
                  <a:pt x="193" y="639"/>
                </a:lnTo>
                <a:lnTo>
                  <a:pt x="166" y="703"/>
                </a:lnTo>
                <a:lnTo>
                  <a:pt x="143" y="769"/>
                </a:lnTo>
                <a:lnTo>
                  <a:pt x="124" y="837"/>
                </a:lnTo>
                <a:lnTo>
                  <a:pt x="111" y="907"/>
                </a:lnTo>
                <a:lnTo>
                  <a:pt x="103" y="978"/>
                </a:lnTo>
                <a:lnTo>
                  <a:pt x="100" y="1050"/>
                </a:lnTo>
                <a:lnTo>
                  <a:pt x="103" y="1125"/>
                </a:lnTo>
                <a:lnTo>
                  <a:pt x="112" y="1199"/>
                </a:lnTo>
                <a:lnTo>
                  <a:pt x="126" y="1271"/>
                </a:lnTo>
                <a:lnTo>
                  <a:pt x="145" y="1340"/>
                </a:lnTo>
                <a:lnTo>
                  <a:pt x="170" y="1407"/>
                </a:lnTo>
                <a:lnTo>
                  <a:pt x="199" y="1472"/>
                </a:lnTo>
                <a:lnTo>
                  <a:pt x="233" y="1534"/>
                </a:lnTo>
                <a:lnTo>
                  <a:pt x="271" y="1594"/>
                </a:lnTo>
                <a:lnTo>
                  <a:pt x="313" y="1650"/>
                </a:lnTo>
                <a:lnTo>
                  <a:pt x="360" y="1703"/>
                </a:lnTo>
                <a:lnTo>
                  <a:pt x="409" y="1752"/>
                </a:lnTo>
                <a:lnTo>
                  <a:pt x="463" y="1798"/>
                </a:lnTo>
                <a:lnTo>
                  <a:pt x="520" y="1838"/>
                </a:lnTo>
                <a:lnTo>
                  <a:pt x="580" y="1876"/>
                </a:lnTo>
                <a:lnTo>
                  <a:pt x="642" y="1909"/>
                </a:lnTo>
                <a:lnTo>
                  <a:pt x="708" y="1937"/>
                </a:lnTo>
                <a:lnTo>
                  <a:pt x="773" y="1959"/>
                </a:lnTo>
                <a:lnTo>
                  <a:pt x="839" y="1977"/>
                </a:lnTo>
                <a:lnTo>
                  <a:pt x="908" y="1990"/>
                </a:lnTo>
                <a:lnTo>
                  <a:pt x="979" y="1998"/>
                </a:lnTo>
                <a:lnTo>
                  <a:pt x="1051" y="2001"/>
                </a:lnTo>
                <a:lnTo>
                  <a:pt x="1126" y="1998"/>
                </a:lnTo>
                <a:lnTo>
                  <a:pt x="1200" y="1989"/>
                </a:lnTo>
                <a:lnTo>
                  <a:pt x="1271" y="1975"/>
                </a:lnTo>
                <a:lnTo>
                  <a:pt x="1341" y="1955"/>
                </a:lnTo>
                <a:lnTo>
                  <a:pt x="1409" y="1931"/>
                </a:lnTo>
                <a:lnTo>
                  <a:pt x="1474" y="1901"/>
                </a:lnTo>
                <a:lnTo>
                  <a:pt x="1536" y="1867"/>
                </a:lnTo>
                <a:lnTo>
                  <a:pt x="1596" y="1829"/>
                </a:lnTo>
                <a:lnTo>
                  <a:pt x="1651" y="1787"/>
                </a:lnTo>
                <a:lnTo>
                  <a:pt x="1704" y="1740"/>
                </a:lnTo>
                <a:lnTo>
                  <a:pt x="1754" y="1690"/>
                </a:lnTo>
                <a:lnTo>
                  <a:pt x="1827" y="1757"/>
                </a:lnTo>
                <a:lnTo>
                  <a:pt x="1777" y="1807"/>
                </a:lnTo>
                <a:lnTo>
                  <a:pt x="1724" y="1855"/>
                </a:lnTo>
                <a:lnTo>
                  <a:pt x="1668" y="1899"/>
                </a:lnTo>
                <a:lnTo>
                  <a:pt x="1609" y="1940"/>
                </a:lnTo>
                <a:lnTo>
                  <a:pt x="1547" y="1976"/>
                </a:lnTo>
                <a:lnTo>
                  <a:pt x="1483" y="2008"/>
                </a:lnTo>
                <a:lnTo>
                  <a:pt x="1415" y="2036"/>
                </a:lnTo>
                <a:lnTo>
                  <a:pt x="1346" y="2059"/>
                </a:lnTo>
                <a:lnTo>
                  <a:pt x="1275" y="2077"/>
                </a:lnTo>
                <a:lnTo>
                  <a:pt x="1202" y="2090"/>
                </a:lnTo>
                <a:lnTo>
                  <a:pt x="1127" y="2098"/>
                </a:lnTo>
                <a:lnTo>
                  <a:pt x="1051" y="2101"/>
                </a:lnTo>
                <a:lnTo>
                  <a:pt x="971" y="2098"/>
                </a:lnTo>
                <a:lnTo>
                  <a:pt x="893" y="2089"/>
                </a:lnTo>
                <a:lnTo>
                  <a:pt x="817" y="2075"/>
                </a:lnTo>
                <a:lnTo>
                  <a:pt x="744" y="2055"/>
                </a:lnTo>
                <a:lnTo>
                  <a:pt x="673" y="2030"/>
                </a:lnTo>
                <a:lnTo>
                  <a:pt x="605" y="2001"/>
                </a:lnTo>
                <a:lnTo>
                  <a:pt x="539" y="1967"/>
                </a:lnTo>
                <a:lnTo>
                  <a:pt x="476" y="1929"/>
                </a:lnTo>
                <a:lnTo>
                  <a:pt x="416" y="1887"/>
                </a:lnTo>
                <a:lnTo>
                  <a:pt x="360" y="1840"/>
                </a:lnTo>
                <a:lnTo>
                  <a:pt x="307" y="1791"/>
                </a:lnTo>
                <a:lnTo>
                  <a:pt x="257" y="1737"/>
                </a:lnTo>
                <a:lnTo>
                  <a:pt x="211" y="1680"/>
                </a:lnTo>
                <a:lnTo>
                  <a:pt x="169" y="1620"/>
                </a:lnTo>
                <a:lnTo>
                  <a:pt x="131" y="1557"/>
                </a:lnTo>
                <a:lnTo>
                  <a:pt x="97" y="1491"/>
                </a:lnTo>
                <a:lnTo>
                  <a:pt x="68" y="1423"/>
                </a:lnTo>
                <a:lnTo>
                  <a:pt x="44" y="1353"/>
                </a:lnTo>
                <a:lnTo>
                  <a:pt x="25" y="1280"/>
                </a:lnTo>
                <a:lnTo>
                  <a:pt x="11" y="1205"/>
                </a:lnTo>
                <a:lnTo>
                  <a:pt x="3" y="1128"/>
                </a:lnTo>
                <a:lnTo>
                  <a:pt x="0" y="1050"/>
                </a:lnTo>
                <a:lnTo>
                  <a:pt x="3" y="970"/>
                </a:lnTo>
                <a:lnTo>
                  <a:pt x="12" y="891"/>
                </a:lnTo>
                <a:lnTo>
                  <a:pt x="27" y="814"/>
                </a:lnTo>
                <a:lnTo>
                  <a:pt x="47" y="739"/>
                </a:lnTo>
                <a:lnTo>
                  <a:pt x="73" y="666"/>
                </a:lnTo>
                <a:lnTo>
                  <a:pt x="103" y="597"/>
                </a:lnTo>
                <a:lnTo>
                  <a:pt x="139" y="530"/>
                </a:lnTo>
                <a:lnTo>
                  <a:pt x="179" y="465"/>
                </a:lnTo>
                <a:lnTo>
                  <a:pt x="223" y="404"/>
                </a:lnTo>
                <a:lnTo>
                  <a:pt x="272" y="346"/>
                </a:lnTo>
                <a:lnTo>
                  <a:pt x="322" y="294"/>
                </a:lnTo>
                <a:lnTo>
                  <a:pt x="375" y="246"/>
                </a:lnTo>
                <a:lnTo>
                  <a:pt x="431" y="203"/>
                </a:lnTo>
                <a:lnTo>
                  <a:pt x="490" y="162"/>
                </a:lnTo>
                <a:lnTo>
                  <a:pt x="553" y="126"/>
                </a:lnTo>
                <a:lnTo>
                  <a:pt x="618" y="94"/>
                </a:lnTo>
                <a:lnTo>
                  <a:pt x="685" y="66"/>
                </a:lnTo>
                <a:lnTo>
                  <a:pt x="755" y="43"/>
                </a:lnTo>
                <a:lnTo>
                  <a:pt x="825" y="24"/>
                </a:lnTo>
                <a:lnTo>
                  <a:pt x="899" y="11"/>
                </a:lnTo>
                <a:lnTo>
                  <a:pt x="974" y="3"/>
                </a:lnTo>
                <a:lnTo>
                  <a:pt x="1051" y="0"/>
                </a:lnTo>
                <a:close/>
              </a:path>
            </a:pathLst>
          </a:custGeom>
          <a:solidFill>
            <a:sysClr val="window" lastClr="FFFFFF">
              <a:lumMod val="75000"/>
            </a:sysClr>
          </a:solidFill>
          <a:ln w="0">
            <a:noFill/>
            <a:prstDash val="solid"/>
            <a:round/>
            <a:headEnd/>
            <a:tailEnd/>
          </a:ln>
        </p:spPr>
        <p:txBody>
          <a:bodyPr vert="horz" wrap="square" lIns="91780" tIns="45890" rIns="91780" bIns="45890" numCol="1" anchor="t" anchorCtr="0" compatLnSpc="1">
            <a:prstTxWarp prst="textNoShape">
              <a:avLst/>
            </a:prstTxWarp>
          </a:bodyPr>
          <a:lstStyle/>
          <a:p>
            <a:pPr defTabSz="1223497">
              <a:defRPr/>
            </a:pPr>
            <a:endParaRPr lang="en-US" sz="2409" kern="0">
              <a:solidFill>
                <a:prstClr val="black"/>
              </a:solidFill>
              <a:latin typeface="Calibri"/>
            </a:endParaRPr>
          </a:p>
        </p:txBody>
      </p:sp>
      <p:sp>
        <p:nvSpPr>
          <p:cNvPr id="12" name="Freeform 10">
            <a:extLst>
              <a:ext uri="{FF2B5EF4-FFF2-40B4-BE49-F238E27FC236}">
                <a16:creationId xmlns:a16="http://schemas.microsoft.com/office/drawing/2014/main" id="{D1C6C05B-7D52-4E81-9091-A06119DA66BE}"/>
              </a:ext>
            </a:extLst>
          </p:cNvPr>
          <p:cNvSpPr>
            <a:spLocks/>
          </p:cNvSpPr>
          <p:nvPr/>
        </p:nvSpPr>
        <p:spPr bwMode="auto">
          <a:xfrm>
            <a:off x="1704707" y="2445659"/>
            <a:ext cx="3766440" cy="3398817"/>
          </a:xfrm>
          <a:custGeom>
            <a:avLst/>
            <a:gdLst/>
            <a:ahLst/>
            <a:cxnLst>
              <a:cxn ang="0">
                <a:pos x="2022" y="40"/>
              </a:cxn>
              <a:cxn ang="0">
                <a:pos x="2121" y="141"/>
              </a:cxn>
              <a:cxn ang="0">
                <a:pos x="2218" y="267"/>
              </a:cxn>
              <a:cxn ang="0">
                <a:pos x="2296" y="404"/>
              </a:cxn>
              <a:cxn ang="0">
                <a:pos x="2357" y="548"/>
              </a:cxn>
              <a:cxn ang="0">
                <a:pos x="2398" y="700"/>
              </a:cxn>
              <a:cxn ang="0">
                <a:pos x="2418" y="858"/>
              </a:cxn>
              <a:cxn ang="0">
                <a:pos x="2418" y="1019"/>
              </a:cxn>
              <a:cxn ang="0">
                <a:pos x="2398" y="1177"/>
              </a:cxn>
              <a:cxn ang="0">
                <a:pos x="2357" y="1328"/>
              </a:cxn>
              <a:cxn ang="0">
                <a:pos x="2296" y="1473"/>
              </a:cxn>
              <a:cxn ang="0">
                <a:pos x="2218" y="1610"/>
              </a:cxn>
              <a:cxn ang="0">
                <a:pos x="2121" y="1736"/>
              </a:cxn>
              <a:cxn ang="0">
                <a:pos x="2007" y="1850"/>
              </a:cxn>
              <a:cxn ang="0">
                <a:pos x="1881" y="1947"/>
              </a:cxn>
              <a:cxn ang="0">
                <a:pos x="1745" y="2026"/>
              </a:cxn>
              <a:cxn ang="0">
                <a:pos x="1600" y="2086"/>
              </a:cxn>
              <a:cxn ang="0">
                <a:pos x="1448" y="2126"/>
              </a:cxn>
              <a:cxn ang="0">
                <a:pos x="1291" y="2146"/>
              </a:cxn>
              <a:cxn ang="0">
                <a:pos x="1129" y="2146"/>
              </a:cxn>
              <a:cxn ang="0">
                <a:pos x="971" y="2126"/>
              </a:cxn>
              <a:cxn ang="0">
                <a:pos x="819" y="2086"/>
              </a:cxn>
              <a:cxn ang="0">
                <a:pos x="674" y="2026"/>
              </a:cxn>
              <a:cxn ang="0">
                <a:pos x="538" y="1947"/>
              </a:cxn>
              <a:cxn ang="0">
                <a:pos x="412" y="1850"/>
              </a:cxn>
              <a:cxn ang="0">
                <a:pos x="297" y="1735"/>
              </a:cxn>
              <a:cxn ang="0">
                <a:pos x="199" y="1607"/>
              </a:cxn>
              <a:cxn ang="0">
                <a:pos x="120" y="1468"/>
              </a:cxn>
              <a:cxn ang="0">
                <a:pos x="60" y="1320"/>
              </a:cxn>
              <a:cxn ang="0">
                <a:pos x="20" y="1166"/>
              </a:cxn>
              <a:cxn ang="0">
                <a:pos x="0" y="1005"/>
              </a:cxn>
              <a:cxn ang="0">
                <a:pos x="105" y="1088"/>
              </a:cxn>
              <a:cxn ang="0">
                <a:pos x="138" y="1247"/>
              </a:cxn>
              <a:cxn ang="0">
                <a:pos x="193" y="1397"/>
              </a:cxn>
              <a:cxn ang="0">
                <a:pos x="269" y="1536"/>
              </a:cxn>
              <a:cxn ang="0">
                <a:pos x="363" y="1663"/>
              </a:cxn>
              <a:cxn ang="0">
                <a:pos x="473" y="1774"/>
              </a:cxn>
              <a:cxn ang="0">
                <a:pos x="598" y="1870"/>
              </a:cxn>
              <a:cxn ang="0">
                <a:pos x="736" y="1948"/>
              </a:cxn>
              <a:cxn ang="0">
                <a:pos x="886" y="2006"/>
              </a:cxn>
              <a:cxn ang="0">
                <a:pos x="1043" y="2042"/>
              </a:cxn>
              <a:cxn ang="0">
                <a:pos x="1210" y="2054"/>
              </a:cxn>
              <a:cxn ang="0">
                <a:pos x="1375" y="2042"/>
              </a:cxn>
              <a:cxn ang="0">
                <a:pos x="1531" y="2007"/>
              </a:cxn>
              <a:cxn ang="0">
                <a:pos x="1680" y="1950"/>
              </a:cxn>
              <a:cxn ang="0">
                <a:pos x="1816" y="1874"/>
              </a:cxn>
              <a:cxn ang="0">
                <a:pos x="1940" y="1780"/>
              </a:cxn>
              <a:cxn ang="0">
                <a:pos x="2051" y="1670"/>
              </a:cxn>
              <a:cxn ang="0">
                <a:pos x="2145" y="1546"/>
              </a:cxn>
              <a:cxn ang="0">
                <a:pos x="2221" y="1408"/>
              </a:cxn>
              <a:cxn ang="0">
                <a:pos x="2277" y="1261"/>
              </a:cxn>
              <a:cxn ang="0">
                <a:pos x="2312" y="1103"/>
              </a:cxn>
              <a:cxn ang="0">
                <a:pos x="2324" y="938"/>
              </a:cxn>
              <a:cxn ang="0">
                <a:pos x="2313" y="779"/>
              </a:cxn>
              <a:cxn ang="0">
                <a:pos x="2280" y="627"/>
              </a:cxn>
              <a:cxn ang="0">
                <a:pos x="2227" y="483"/>
              </a:cxn>
              <a:cxn ang="0">
                <a:pos x="2156" y="349"/>
              </a:cxn>
              <a:cxn ang="0">
                <a:pos x="2068" y="227"/>
              </a:cxn>
              <a:cxn ang="0">
                <a:pos x="1963" y="117"/>
              </a:cxn>
              <a:cxn ang="0">
                <a:pos x="1975" y="0"/>
              </a:cxn>
            </a:cxnLst>
            <a:rect l="0" t="0" r="r" b="b"/>
            <a:pathLst>
              <a:path w="2421" h="2149">
                <a:moveTo>
                  <a:pt x="1975" y="0"/>
                </a:moveTo>
                <a:lnTo>
                  <a:pt x="2022" y="40"/>
                </a:lnTo>
                <a:lnTo>
                  <a:pt x="2066" y="83"/>
                </a:lnTo>
                <a:lnTo>
                  <a:pt x="2121" y="141"/>
                </a:lnTo>
                <a:lnTo>
                  <a:pt x="2172" y="203"/>
                </a:lnTo>
                <a:lnTo>
                  <a:pt x="2218" y="267"/>
                </a:lnTo>
                <a:lnTo>
                  <a:pt x="2259" y="334"/>
                </a:lnTo>
                <a:lnTo>
                  <a:pt x="2296" y="404"/>
                </a:lnTo>
                <a:lnTo>
                  <a:pt x="2329" y="475"/>
                </a:lnTo>
                <a:lnTo>
                  <a:pt x="2357" y="548"/>
                </a:lnTo>
                <a:lnTo>
                  <a:pt x="2380" y="623"/>
                </a:lnTo>
                <a:lnTo>
                  <a:pt x="2398" y="700"/>
                </a:lnTo>
                <a:lnTo>
                  <a:pt x="2411" y="779"/>
                </a:lnTo>
                <a:lnTo>
                  <a:pt x="2418" y="858"/>
                </a:lnTo>
                <a:lnTo>
                  <a:pt x="2421" y="938"/>
                </a:lnTo>
                <a:lnTo>
                  <a:pt x="2418" y="1019"/>
                </a:lnTo>
                <a:lnTo>
                  <a:pt x="2411" y="1098"/>
                </a:lnTo>
                <a:lnTo>
                  <a:pt x="2398" y="1177"/>
                </a:lnTo>
                <a:lnTo>
                  <a:pt x="2380" y="1254"/>
                </a:lnTo>
                <a:lnTo>
                  <a:pt x="2357" y="1328"/>
                </a:lnTo>
                <a:lnTo>
                  <a:pt x="2329" y="1402"/>
                </a:lnTo>
                <a:lnTo>
                  <a:pt x="2296" y="1473"/>
                </a:lnTo>
                <a:lnTo>
                  <a:pt x="2259" y="1543"/>
                </a:lnTo>
                <a:lnTo>
                  <a:pt x="2218" y="1610"/>
                </a:lnTo>
                <a:lnTo>
                  <a:pt x="2172" y="1675"/>
                </a:lnTo>
                <a:lnTo>
                  <a:pt x="2121" y="1736"/>
                </a:lnTo>
                <a:lnTo>
                  <a:pt x="2066" y="1795"/>
                </a:lnTo>
                <a:lnTo>
                  <a:pt x="2007" y="1850"/>
                </a:lnTo>
                <a:lnTo>
                  <a:pt x="1945" y="1901"/>
                </a:lnTo>
                <a:lnTo>
                  <a:pt x="1881" y="1947"/>
                </a:lnTo>
                <a:lnTo>
                  <a:pt x="1814" y="1989"/>
                </a:lnTo>
                <a:lnTo>
                  <a:pt x="1745" y="2026"/>
                </a:lnTo>
                <a:lnTo>
                  <a:pt x="1674" y="2058"/>
                </a:lnTo>
                <a:lnTo>
                  <a:pt x="1600" y="2086"/>
                </a:lnTo>
                <a:lnTo>
                  <a:pt x="1525" y="2108"/>
                </a:lnTo>
                <a:lnTo>
                  <a:pt x="1448" y="2126"/>
                </a:lnTo>
                <a:lnTo>
                  <a:pt x="1370" y="2139"/>
                </a:lnTo>
                <a:lnTo>
                  <a:pt x="1291" y="2146"/>
                </a:lnTo>
                <a:lnTo>
                  <a:pt x="1210" y="2149"/>
                </a:lnTo>
                <a:lnTo>
                  <a:pt x="1129" y="2146"/>
                </a:lnTo>
                <a:lnTo>
                  <a:pt x="1049" y="2139"/>
                </a:lnTo>
                <a:lnTo>
                  <a:pt x="971" y="2126"/>
                </a:lnTo>
                <a:lnTo>
                  <a:pt x="895" y="2108"/>
                </a:lnTo>
                <a:lnTo>
                  <a:pt x="819" y="2086"/>
                </a:lnTo>
                <a:lnTo>
                  <a:pt x="745" y="2058"/>
                </a:lnTo>
                <a:lnTo>
                  <a:pt x="674" y="2026"/>
                </a:lnTo>
                <a:lnTo>
                  <a:pt x="604" y="1989"/>
                </a:lnTo>
                <a:lnTo>
                  <a:pt x="538" y="1947"/>
                </a:lnTo>
                <a:lnTo>
                  <a:pt x="474" y="1901"/>
                </a:lnTo>
                <a:lnTo>
                  <a:pt x="412" y="1850"/>
                </a:lnTo>
                <a:lnTo>
                  <a:pt x="353" y="1795"/>
                </a:lnTo>
                <a:lnTo>
                  <a:pt x="297" y="1735"/>
                </a:lnTo>
                <a:lnTo>
                  <a:pt x="246" y="1673"/>
                </a:lnTo>
                <a:lnTo>
                  <a:pt x="199" y="1607"/>
                </a:lnTo>
                <a:lnTo>
                  <a:pt x="157" y="1539"/>
                </a:lnTo>
                <a:lnTo>
                  <a:pt x="120" y="1468"/>
                </a:lnTo>
                <a:lnTo>
                  <a:pt x="88" y="1395"/>
                </a:lnTo>
                <a:lnTo>
                  <a:pt x="60" y="1320"/>
                </a:lnTo>
                <a:lnTo>
                  <a:pt x="37" y="1244"/>
                </a:lnTo>
                <a:lnTo>
                  <a:pt x="20" y="1166"/>
                </a:lnTo>
                <a:lnTo>
                  <a:pt x="7" y="1086"/>
                </a:lnTo>
                <a:lnTo>
                  <a:pt x="0" y="1005"/>
                </a:lnTo>
                <a:lnTo>
                  <a:pt x="97" y="1005"/>
                </a:lnTo>
                <a:lnTo>
                  <a:pt x="105" y="1088"/>
                </a:lnTo>
                <a:lnTo>
                  <a:pt x="119" y="1169"/>
                </a:lnTo>
                <a:lnTo>
                  <a:pt x="138" y="1247"/>
                </a:lnTo>
                <a:lnTo>
                  <a:pt x="163" y="1323"/>
                </a:lnTo>
                <a:lnTo>
                  <a:pt x="193" y="1397"/>
                </a:lnTo>
                <a:lnTo>
                  <a:pt x="229" y="1468"/>
                </a:lnTo>
                <a:lnTo>
                  <a:pt x="269" y="1536"/>
                </a:lnTo>
                <a:lnTo>
                  <a:pt x="314" y="1602"/>
                </a:lnTo>
                <a:lnTo>
                  <a:pt x="363" y="1663"/>
                </a:lnTo>
                <a:lnTo>
                  <a:pt x="416" y="1720"/>
                </a:lnTo>
                <a:lnTo>
                  <a:pt x="473" y="1774"/>
                </a:lnTo>
                <a:lnTo>
                  <a:pt x="534" y="1825"/>
                </a:lnTo>
                <a:lnTo>
                  <a:pt x="598" y="1870"/>
                </a:lnTo>
                <a:lnTo>
                  <a:pt x="665" y="1912"/>
                </a:lnTo>
                <a:lnTo>
                  <a:pt x="736" y="1948"/>
                </a:lnTo>
                <a:lnTo>
                  <a:pt x="810" y="1979"/>
                </a:lnTo>
                <a:lnTo>
                  <a:pt x="886" y="2006"/>
                </a:lnTo>
                <a:lnTo>
                  <a:pt x="964" y="2026"/>
                </a:lnTo>
                <a:lnTo>
                  <a:pt x="1043" y="2042"/>
                </a:lnTo>
                <a:lnTo>
                  <a:pt x="1126" y="2051"/>
                </a:lnTo>
                <a:lnTo>
                  <a:pt x="1210" y="2054"/>
                </a:lnTo>
                <a:lnTo>
                  <a:pt x="1293" y="2051"/>
                </a:lnTo>
                <a:lnTo>
                  <a:pt x="1375" y="2042"/>
                </a:lnTo>
                <a:lnTo>
                  <a:pt x="1454" y="2027"/>
                </a:lnTo>
                <a:lnTo>
                  <a:pt x="1531" y="2007"/>
                </a:lnTo>
                <a:lnTo>
                  <a:pt x="1607" y="1981"/>
                </a:lnTo>
                <a:lnTo>
                  <a:pt x="1680" y="1950"/>
                </a:lnTo>
                <a:lnTo>
                  <a:pt x="1750" y="1914"/>
                </a:lnTo>
                <a:lnTo>
                  <a:pt x="1816" y="1874"/>
                </a:lnTo>
                <a:lnTo>
                  <a:pt x="1880" y="1829"/>
                </a:lnTo>
                <a:lnTo>
                  <a:pt x="1940" y="1780"/>
                </a:lnTo>
                <a:lnTo>
                  <a:pt x="1998" y="1726"/>
                </a:lnTo>
                <a:lnTo>
                  <a:pt x="2051" y="1670"/>
                </a:lnTo>
                <a:lnTo>
                  <a:pt x="2100" y="1610"/>
                </a:lnTo>
                <a:lnTo>
                  <a:pt x="2145" y="1546"/>
                </a:lnTo>
                <a:lnTo>
                  <a:pt x="2185" y="1478"/>
                </a:lnTo>
                <a:lnTo>
                  <a:pt x="2221" y="1408"/>
                </a:lnTo>
                <a:lnTo>
                  <a:pt x="2251" y="1335"/>
                </a:lnTo>
                <a:lnTo>
                  <a:pt x="2277" y="1261"/>
                </a:lnTo>
                <a:lnTo>
                  <a:pt x="2297" y="1183"/>
                </a:lnTo>
                <a:lnTo>
                  <a:pt x="2312" y="1103"/>
                </a:lnTo>
                <a:lnTo>
                  <a:pt x="2321" y="1021"/>
                </a:lnTo>
                <a:lnTo>
                  <a:pt x="2324" y="938"/>
                </a:lnTo>
                <a:lnTo>
                  <a:pt x="2321" y="858"/>
                </a:lnTo>
                <a:lnTo>
                  <a:pt x="2313" y="779"/>
                </a:lnTo>
                <a:lnTo>
                  <a:pt x="2299" y="702"/>
                </a:lnTo>
                <a:lnTo>
                  <a:pt x="2280" y="627"/>
                </a:lnTo>
                <a:lnTo>
                  <a:pt x="2256" y="553"/>
                </a:lnTo>
                <a:lnTo>
                  <a:pt x="2227" y="483"/>
                </a:lnTo>
                <a:lnTo>
                  <a:pt x="2194" y="415"/>
                </a:lnTo>
                <a:lnTo>
                  <a:pt x="2156" y="349"/>
                </a:lnTo>
                <a:lnTo>
                  <a:pt x="2114" y="286"/>
                </a:lnTo>
                <a:lnTo>
                  <a:pt x="2068" y="227"/>
                </a:lnTo>
                <a:lnTo>
                  <a:pt x="2017" y="170"/>
                </a:lnTo>
                <a:lnTo>
                  <a:pt x="1963" y="117"/>
                </a:lnTo>
                <a:lnTo>
                  <a:pt x="1906" y="69"/>
                </a:lnTo>
                <a:lnTo>
                  <a:pt x="1975" y="0"/>
                </a:lnTo>
                <a:close/>
              </a:path>
            </a:pathLst>
          </a:custGeom>
          <a:solidFill>
            <a:sysClr val="window" lastClr="FFFFFF">
              <a:lumMod val="75000"/>
            </a:sysClr>
          </a:solidFill>
          <a:ln w="0">
            <a:noFill/>
            <a:prstDash val="solid"/>
            <a:round/>
            <a:headEnd/>
            <a:tailEnd/>
          </a:ln>
        </p:spPr>
        <p:txBody>
          <a:bodyPr vert="horz" wrap="square" lIns="91780" tIns="45890" rIns="91780" bIns="45890" numCol="1" anchor="t" anchorCtr="0" compatLnSpc="1">
            <a:prstTxWarp prst="textNoShape">
              <a:avLst/>
            </a:prstTxWarp>
          </a:bodyPr>
          <a:lstStyle/>
          <a:p>
            <a:pPr defTabSz="1223497">
              <a:defRPr/>
            </a:pPr>
            <a:endParaRPr lang="en-US" sz="2409" kern="0">
              <a:solidFill>
                <a:prstClr val="black"/>
              </a:solidFill>
              <a:latin typeface="Calibri"/>
            </a:endParaRPr>
          </a:p>
        </p:txBody>
      </p:sp>
      <p:sp>
        <p:nvSpPr>
          <p:cNvPr id="13" name="Freeform 6">
            <a:extLst>
              <a:ext uri="{FF2B5EF4-FFF2-40B4-BE49-F238E27FC236}">
                <a16:creationId xmlns:a16="http://schemas.microsoft.com/office/drawing/2014/main" id="{E414F748-4F2F-43A6-BED9-1992B852DF4F}"/>
              </a:ext>
            </a:extLst>
          </p:cNvPr>
          <p:cNvSpPr>
            <a:spLocks/>
          </p:cNvSpPr>
          <p:nvPr/>
        </p:nvSpPr>
        <p:spPr bwMode="auto">
          <a:xfrm>
            <a:off x="2966674" y="3328700"/>
            <a:ext cx="1289531" cy="1228015"/>
          </a:xfrm>
          <a:custGeom>
            <a:avLst/>
            <a:gdLst/>
            <a:ahLst/>
            <a:cxnLst>
              <a:cxn ang="0">
                <a:pos x="523" y="0"/>
              </a:cxn>
              <a:cxn ang="0">
                <a:pos x="580" y="3"/>
              </a:cxn>
              <a:cxn ang="0">
                <a:pos x="635" y="12"/>
              </a:cxn>
              <a:cxn ang="0">
                <a:pos x="688" y="27"/>
              </a:cxn>
              <a:cxn ang="0">
                <a:pos x="738" y="47"/>
              </a:cxn>
              <a:cxn ang="0">
                <a:pos x="786" y="72"/>
              </a:cxn>
              <a:cxn ang="0">
                <a:pos x="831" y="100"/>
              </a:cxn>
              <a:cxn ang="0">
                <a:pos x="872" y="134"/>
              </a:cxn>
              <a:cxn ang="0">
                <a:pos x="910" y="172"/>
              </a:cxn>
              <a:cxn ang="0">
                <a:pos x="944" y="214"/>
              </a:cxn>
              <a:cxn ang="0">
                <a:pos x="974" y="259"/>
              </a:cxn>
              <a:cxn ang="0">
                <a:pos x="998" y="307"/>
              </a:cxn>
              <a:cxn ang="0">
                <a:pos x="1018" y="358"/>
              </a:cxn>
              <a:cxn ang="0">
                <a:pos x="1033" y="411"/>
              </a:cxn>
              <a:cxn ang="0">
                <a:pos x="1042" y="466"/>
              </a:cxn>
              <a:cxn ang="0">
                <a:pos x="1045" y="522"/>
              </a:cxn>
              <a:cxn ang="0">
                <a:pos x="1042" y="579"/>
              </a:cxn>
              <a:cxn ang="0">
                <a:pos x="1033" y="634"/>
              </a:cxn>
              <a:cxn ang="0">
                <a:pos x="1018" y="687"/>
              </a:cxn>
              <a:cxn ang="0">
                <a:pos x="998" y="738"/>
              </a:cxn>
              <a:cxn ang="0">
                <a:pos x="974" y="786"/>
              </a:cxn>
              <a:cxn ang="0">
                <a:pos x="944" y="831"/>
              </a:cxn>
              <a:cxn ang="0">
                <a:pos x="910" y="873"/>
              </a:cxn>
              <a:cxn ang="0">
                <a:pos x="872" y="910"/>
              </a:cxn>
              <a:cxn ang="0">
                <a:pos x="831" y="944"/>
              </a:cxn>
              <a:cxn ang="0">
                <a:pos x="786" y="973"/>
              </a:cxn>
              <a:cxn ang="0">
                <a:pos x="738" y="998"/>
              </a:cxn>
              <a:cxn ang="0">
                <a:pos x="688" y="1018"/>
              </a:cxn>
              <a:cxn ang="0">
                <a:pos x="635" y="1033"/>
              </a:cxn>
              <a:cxn ang="0">
                <a:pos x="580" y="1042"/>
              </a:cxn>
              <a:cxn ang="0">
                <a:pos x="523" y="1045"/>
              </a:cxn>
              <a:cxn ang="0">
                <a:pos x="465" y="1042"/>
              </a:cxn>
              <a:cxn ang="0">
                <a:pos x="410" y="1033"/>
              </a:cxn>
              <a:cxn ang="0">
                <a:pos x="357" y="1018"/>
              </a:cxn>
              <a:cxn ang="0">
                <a:pos x="306" y="998"/>
              </a:cxn>
              <a:cxn ang="0">
                <a:pos x="259" y="973"/>
              </a:cxn>
              <a:cxn ang="0">
                <a:pos x="214" y="944"/>
              </a:cxn>
              <a:cxn ang="0">
                <a:pos x="173" y="910"/>
              </a:cxn>
              <a:cxn ang="0">
                <a:pos x="135" y="873"/>
              </a:cxn>
              <a:cxn ang="0">
                <a:pos x="101" y="831"/>
              </a:cxn>
              <a:cxn ang="0">
                <a:pos x="71" y="786"/>
              </a:cxn>
              <a:cxn ang="0">
                <a:pos x="47" y="738"/>
              </a:cxn>
              <a:cxn ang="0">
                <a:pos x="27" y="687"/>
              </a:cxn>
              <a:cxn ang="0">
                <a:pos x="12" y="634"/>
              </a:cxn>
              <a:cxn ang="0">
                <a:pos x="3" y="579"/>
              </a:cxn>
              <a:cxn ang="0">
                <a:pos x="0" y="522"/>
              </a:cxn>
              <a:cxn ang="0">
                <a:pos x="3" y="466"/>
              </a:cxn>
              <a:cxn ang="0">
                <a:pos x="12" y="411"/>
              </a:cxn>
              <a:cxn ang="0">
                <a:pos x="27" y="358"/>
              </a:cxn>
              <a:cxn ang="0">
                <a:pos x="47" y="307"/>
              </a:cxn>
              <a:cxn ang="0">
                <a:pos x="71" y="259"/>
              </a:cxn>
              <a:cxn ang="0">
                <a:pos x="101" y="214"/>
              </a:cxn>
              <a:cxn ang="0">
                <a:pos x="135" y="172"/>
              </a:cxn>
              <a:cxn ang="0">
                <a:pos x="173" y="134"/>
              </a:cxn>
              <a:cxn ang="0">
                <a:pos x="214" y="100"/>
              </a:cxn>
              <a:cxn ang="0">
                <a:pos x="259" y="72"/>
              </a:cxn>
              <a:cxn ang="0">
                <a:pos x="306" y="47"/>
              </a:cxn>
              <a:cxn ang="0">
                <a:pos x="357" y="27"/>
              </a:cxn>
              <a:cxn ang="0">
                <a:pos x="410" y="12"/>
              </a:cxn>
              <a:cxn ang="0">
                <a:pos x="465" y="3"/>
              </a:cxn>
              <a:cxn ang="0">
                <a:pos x="523" y="0"/>
              </a:cxn>
            </a:cxnLst>
            <a:rect l="0" t="0" r="r" b="b"/>
            <a:pathLst>
              <a:path w="1045" h="1045">
                <a:moveTo>
                  <a:pt x="523" y="0"/>
                </a:moveTo>
                <a:lnTo>
                  <a:pt x="580" y="3"/>
                </a:lnTo>
                <a:lnTo>
                  <a:pt x="635" y="12"/>
                </a:lnTo>
                <a:lnTo>
                  <a:pt x="688" y="27"/>
                </a:lnTo>
                <a:lnTo>
                  <a:pt x="738" y="47"/>
                </a:lnTo>
                <a:lnTo>
                  <a:pt x="786" y="72"/>
                </a:lnTo>
                <a:lnTo>
                  <a:pt x="831" y="100"/>
                </a:lnTo>
                <a:lnTo>
                  <a:pt x="872" y="134"/>
                </a:lnTo>
                <a:lnTo>
                  <a:pt x="910" y="172"/>
                </a:lnTo>
                <a:lnTo>
                  <a:pt x="944" y="214"/>
                </a:lnTo>
                <a:lnTo>
                  <a:pt x="974" y="259"/>
                </a:lnTo>
                <a:lnTo>
                  <a:pt x="998" y="307"/>
                </a:lnTo>
                <a:lnTo>
                  <a:pt x="1018" y="358"/>
                </a:lnTo>
                <a:lnTo>
                  <a:pt x="1033" y="411"/>
                </a:lnTo>
                <a:lnTo>
                  <a:pt x="1042" y="466"/>
                </a:lnTo>
                <a:lnTo>
                  <a:pt x="1045" y="522"/>
                </a:lnTo>
                <a:lnTo>
                  <a:pt x="1042" y="579"/>
                </a:lnTo>
                <a:lnTo>
                  <a:pt x="1033" y="634"/>
                </a:lnTo>
                <a:lnTo>
                  <a:pt x="1018" y="687"/>
                </a:lnTo>
                <a:lnTo>
                  <a:pt x="998" y="738"/>
                </a:lnTo>
                <a:lnTo>
                  <a:pt x="974" y="786"/>
                </a:lnTo>
                <a:lnTo>
                  <a:pt x="944" y="831"/>
                </a:lnTo>
                <a:lnTo>
                  <a:pt x="910" y="873"/>
                </a:lnTo>
                <a:lnTo>
                  <a:pt x="872" y="910"/>
                </a:lnTo>
                <a:lnTo>
                  <a:pt x="831" y="944"/>
                </a:lnTo>
                <a:lnTo>
                  <a:pt x="786" y="973"/>
                </a:lnTo>
                <a:lnTo>
                  <a:pt x="738" y="998"/>
                </a:lnTo>
                <a:lnTo>
                  <a:pt x="688" y="1018"/>
                </a:lnTo>
                <a:lnTo>
                  <a:pt x="635" y="1033"/>
                </a:lnTo>
                <a:lnTo>
                  <a:pt x="580" y="1042"/>
                </a:lnTo>
                <a:lnTo>
                  <a:pt x="523" y="1045"/>
                </a:lnTo>
                <a:lnTo>
                  <a:pt x="465" y="1042"/>
                </a:lnTo>
                <a:lnTo>
                  <a:pt x="410" y="1033"/>
                </a:lnTo>
                <a:lnTo>
                  <a:pt x="357" y="1018"/>
                </a:lnTo>
                <a:lnTo>
                  <a:pt x="306" y="998"/>
                </a:lnTo>
                <a:lnTo>
                  <a:pt x="259" y="973"/>
                </a:lnTo>
                <a:lnTo>
                  <a:pt x="214" y="944"/>
                </a:lnTo>
                <a:lnTo>
                  <a:pt x="173" y="910"/>
                </a:lnTo>
                <a:lnTo>
                  <a:pt x="135" y="873"/>
                </a:lnTo>
                <a:lnTo>
                  <a:pt x="101" y="831"/>
                </a:lnTo>
                <a:lnTo>
                  <a:pt x="71" y="786"/>
                </a:lnTo>
                <a:lnTo>
                  <a:pt x="47" y="738"/>
                </a:lnTo>
                <a:lnTo>
                  <a:pt x="27" y="687"/>
                </a:lnTo>
                <a:lnTo>
                  <a:pt x="12" y="634"/>
                </a:lnTo>
                <a:lnTo>
                  <a:pt x="3" y="579"/>
                </a:lnTo>
                <a:lnTo>
                  <a:pt x="0" y="522"/>
                </a:lnTo>
                <a:lnTo>
                  <a:pt x="3" y="466"/>
                </a:lnTo>
                <a:lnTo>
                  <a:pt x="12" y="411"/>
                </a:lnTo>
                <a:lnTo>
                  <a:pt x="27" y="358"/>
                </a:lnTo>
                <a:lnTo>
                  <a:pt x="47" y="307"/>
                </a:lnTo>
                <a:lnTo>
                  <a:pt x="71" y="259"/>
                </a:lnTo>
                <a:lnTo>
                  <a:pt x="101" y="214"/>
                </a:lnTo>
                <a:lnTo>
                  <a:pt x="135" y="172"/>
                </a:lnTo>
                <a:lnTo>
                  <a:pt x="173" y="134"/>
                </a:lnTo>
                <a:lnTo>
                  <a:pt x="214" y="100"/>
                </a:lnTo>
                <a:lnTo>
                  <a:pt x="259" y="72"/>
                </a:lnTo>
                <a:lnTo>
                  <a:pt x="306" y="47"/>
                </a:lnTo>
                <a:lnTo>
                  <a:pt x="357" y="27"/>
                </a:lnTo>
                <a:lnTo>
                  <a:pt x="410" y="12"/>
                </a:lnTo>
                <a:lnTo>
                  <a:pt x="465" y="3"/>
                </a:lnTo>
                <a:lnTo>
                  <a:pt x="523" y="0"/>
                </a:lnTo>
                <a:close/>
              </a:path>
            </a:pathLst>
          </a:custGeom>
          <a:solidFill>
            <a:schemeClr val="accent1"/>
          </a:solidFill>
          <a:ln w="0">
            <a:noFill/>
            <a:prstDash val="solid"/>
            <a:round/>
            <a:headEnd/>
            <a:tailEnd/>
          </a:ln>
        </p:spPr>
        <p:txBody>
          <a:bodyPr vert="horz" wrap="square" lIns="67688" tIns="33844" rIns="67688" bIns="33844" numCol="1" anchor="ctr" anchorCtr="1" compatLnSpc="1">
            <a:prstTxWarp prst="textNoShape">
              <a:avLst/>
            </a:prstTxWarp>
          </a:bodyPr>
          <a:lstStyle/>
          <a:p>
            <a:pPr defTabSz="902329">
              <a:defRPr/>
            </a:pPr>
            <a:r>
              <a:rPr lang="en-US" sz="1606" b="1" kern="0" dirty="0">
                <a:solidFill>
                  <a:prstClr val="white"/>
                </a:solidFill>
                <a:latin typeface="Arial"/>
                <a:cs typeface="Arial" pitchFamily="34" charset="0"/>
              </a:rPr>
              <a:t>Scholarly Ecosystem</a:t>
            </a:r>
          </a:p>
        </p:txBody>
      </p:sp>
      <p:sp>
        <p:nvSpPr>
          <p:cNvPr id="15" name="Title 1">
            <a:extLst>
              <a:ext uri="{FF2B5EF4-FFF2-40B4-BE49-F238E27FC236}">
                <a16:creationId xmlns:a16="http://schemas.microsoft.com/office/drawing/2014/main" id="{955886AF-688B-4690-BC0D-293FE6FA787A}"/>
              </a:ext>
            </a:extLst>
          </p:cNvPr>
          <p:cNvSpPr>
            <a:spLocks noGrp="1"/>
          </p:cNvSpPr>
          <p:nvPr>
            <p:ph type="title"/>
          </p:nvPr>
        </p:nvSpPr>
        <p:spPr>
          <a:xfrm>
            <a:off x="947738" y="396015"/>
            <a:ext cx="10406062" cy="1325563"/>
          </a:xfrm>
        </p:spPr>
        <p:txBody>
          <a:bodyPr/>
          <a:lstStyle/>
          <a:p>
            <a:r>
              <a:rPr lang="en-US" dirty="0"/>
              <a:t>Journal Assessment</a:t>
            </a:r>
            <a:endParaRPr lang="en-ZA" dirty="0"/>
          </a:p>
        </p:txBody>
      </p:sp>
    </p:spTree>
    <p:extLst>
      <p:ext uri="{BB962C8B-B14F-4D97-AF65-F5344CB8AC3E}">
        <p14:creationId xmlns:p14="http://schemas.microsoft.com/office/powerpoint/2010/main" val="1380050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5B4B-04A7-48C8-8FD1-4668EECD8EAA}"/>
              </a:ext>
            </a:extLst>
          </p:cNvPr>
          <p:cNvSpPr>
            <a:spLocks noGrp="1"/>
          </p:cNvSpPr>
          <p:nvPr>
            <p:ph type="title"/>
          </p:nvPr>
        </p:nvSpPr>
        <p:spPr/>
        <p:txBody>
          <a:bodyPr/>
          <a:lstStyle/>
          <a:p>
            <a:r>
              <a:rPr lang="en-ZA" dirty="0"/>
              <a:t>Publication processes</a:t>
            </a:r>
          </a:p>
        </p:txBody>
      </p:sp>
      <p:sp>
        <p:nvSpPr>
          <p:cNvPr id="3" name="Content Placeholder 2">
            <a:extLst>
              <a:ext uri="{FF2B5EF4-FFF2-40B4-BE49-F238E27FC236}">
                <a16:creationId xmlns:a16="http://schemas.microsoft.com/office/drawing/2014/main" id="{EC47C82F-0C68-4E04-8BB1-92BA3B7B747D}"/>
              </a:ext>
            </a:extLst>
          </p:cNvPr>
          <p:cNvSpPr>
            <a:spLocks noGrp="1"/>
          </p:cNvSpPr>
          <p:nvPr>
            <p:ph idx="1"/>
          </p:nvPr>
        </p:nvSpPr>
        <p:spPr/>
        <p:txBody>
          <a:bodyPr/>
          <a:lstStyle/>
          <a:p>
            <a:r>
              <a:rPr lang="en-ZA" dirty="0"/>
              <a:t>Are the publication timelines realistic and indicative of rigorous peer review?</a:t>
            </a:r>
          </a:p>
          <a:p>
            <a:r>
              <a:rPr lang="en-ZA" dirty="0"/>
              <a:t>Is the journal associated with a reputable publisher?</a:t>
            </a:r>
          </a:p>
          <a:p>
            <a:r>
              <a:rPr lang="en-ZA" dirty="0"/>
              <a:t>Do the publisher require you to submit the research dataset?</a:t>
            </a:r>
          </a:p>
          <a:p>
            <a:pPr marL="0" indent="0">
              <a:buNone/>
            </a:pPr>
            <a:endParaRPr lang="en-ZA" dirty="0"/>
          </a:p>
        </p:txBody>
      </p:sp>
    </p:spTree>
    <p:extLst>
      <p:ext uri="{BB962C8B-B14F-4D97-AF65-F5344CB8AC3E}">
        <p14:creationId xmlns:p14="http://schemas.microsoft.com/office/powerpoint/2010/main" val="296164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5B4B-04A7-48C8-8FD1-4668EECD8EAA}"/>
              </a:ext>
            </a:extLst>
          </p:cNvPr>
          <p:cNvSpPr>
            <a:spLocks noGrp="1"/>
          </p:cNvSpPr>
          <p:nvPr>
            <p:ph type="title"/>
          </p:nvPr>
        </p:nvSpPr>
        <p:spPr/>
        <p:txBody>
          <a:bodyPr/>
          <a:lstStyle/>
          <a:p>
            <a:r>
              <a:rPr lang="en-ZA" dirty="0"/>
              <a:t>Publication processes</a:t>
            </a:r>
          </a:p>
        </p:txBody>
      </p:sp>
      <p:sp>
        <p:nvSpPr>
          <p:cNvPr id="3" name="Content Placeholder 2">
            <a:extLst>
              <a:ext uri="{FF2B5EF4-FFF2-40B4-BE49-F238E27FC236}">
                <a16:creationId xmlns:a16="http://schemas.microsoft.com/office/drawing/2014/main" id="{EC47C82F-0C68-4E04-8BB1-92BA3B7B747D}"/>
              </a:ext>
            </a:extLst>
          </p:cNvPr>
          <p:cNvSpPr>
            <a:spLocks noGrp="1"/>
          </p:cNvSpPr>
          <p:nvPr>
            <p:ph idx="1"/>
          </p:nvPr>
        </p:nvSpPr>
        <p:spPr/>
        <p:txBody>
          <a:bodyPr/>
          <a:lstStyle/>
          <a:p>
            <a:r>
              <a:rPr lang="en-ZA" dirty="0"/>
              <a:t>What business model (e.g. Open, Hybrid or Closed access) does the journal follow? If it is an Open Access journal:</a:t>
            </a:r>
          </a:p>
          <a:p>
            <a:pPr lvl="1"/>
            <a:r>
              <a:rPr lang="en-ZA" sz="2400" dirty="0"/>
              <a:t>Is the Open Access (OA) model clearly stated?</a:t>
            </a:r>
          </a:p>
          <a:p>
            <a:pPr lvl="1"/>
            <a:r>
              <a:rPr lang="en-ZA" sz="2400" dirty="0"/>
              <a:t>Does it charge Article Processing Charges (APCs)? If it charges APCs, are they realistic?</a:t>
            </a:r>
          </a:p>
          <a:p>
            <a:pPr lvl="1"/>
            <a:r>
              <a:rPr lang="en-ZA" sz="2400" dirty="0"/>
              <a:t>Does the publisher consider waivers or discounts on the APCs? (This practice is helpful for researchers from emerging economies.)</a:t>
            </a:r>
          </a:p>
          <a:p>
            <a:pPr lvl="1"/>
            <a:r>
              <a:rPr lang="en-ZA" sz="2400" dirty="0"/>
              <a:t>Is there a withdrawal or admin fee if authors wish to retract their submissions?</a:t>
            </a:r>
          </a:p>
          <a:p>
            <a:pPr lvl="1"/>
            <a:r>
              <a:rPr lang="en-ZA" sz="2400" dirty="0"/>
              <a:t>If a withdrawal or admin fee for retractions exists, are there any conditions applied by the publisher? Do you retain copyright when you retract a paper?</a:t>
            </a:r>
          </a:p>
          <a:p>
            <a:pPr marL="0" indent="0">
              <a:buNone/>
            </a:pPr>
            <a:endParaRPr lang="en-ZA" dirty="0"/>
          </a:p>
        </p:txBody>
      </p:sp>
    </p:spTree>
    <p:extLst>
      <p:ext uri="{BB962C8B-B14F-4D97-AF65-F5344CB8AC3E}">
        <p14:creationId xmlns:p14="http://schemas.microsoft.com/office/powerpoint/2010/main" val="324905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5B4B-04A7-48C8-8FD1-4668EECD8EAA}"/>
              </a:ext>
            </a:extLst>
          </p:cNvPr>
          <p:cNvSpPr>
            <a:spLocks noGrp="1"/>
          </p:cNvSpPr>
          <p:nvPr>
            <p:ph type="title"/>
          </p:nvPr>
        </p:nvSpPr>
        <p:spPr/>
        <p:txBody>
          <a:bodyPr/>
          <a:lstStyle/>
          <a:p>
            <a:r>
              <a:rPr lang="en-ZA" dirty="0"/>
              <a:t>Publication processes</a:t>
            </a:r>
          </a:p>
        </p:txBody>
      </p:sp>
      <p:sp>
        <p:nvSpPr>
          <p:cNvPr id="3" name="Content Placeholder 2">
            <a:extLst>
              <a:ext uri="{FF2B5EF4-FFF2-40B4-BE49-F238E27FC236}">
                <a16:creationId xmlns:a16="http://schemas.microsoft.com/office/drawing/2014/main" id="{EC47C82F-0C68-4E04-8BB1-92BA3B7B747D}"/>
              </a:ext>
            </a:extLst>
          </p:cNvPr>
          <p:cNvSpPr>
            <a:spLocks noGrp="1"/>
          </p:cNvSpPr>
          <p:nvPr>
            <p:ph idx="1"/>
          </p:nvPr>
        </p:nvSpPr>
        <p:spPr/>
        <p:txBody>
          <a:bodyPr/>
          <a:lstStyle/>
          <a:p>
            <a:r>
              <a:rPr lang="en-ZA" dirty="0"/>
              <a:t>Does the author retain copyright during the submission process? (Preferably an author should retain copyright.)</a:t>
            </a:r>
          </a:p>
          <a:p>
            <a:r>
              <a:rPr lang="en-ZA" dirty="0"/>
              <a:t>Does the author retain the copyright of the work once published? (Generally, if the journal is open access, authors retain their copyright.)</a:t>
            </a:r>
          </a:p>
          <a:p>
            <a:r>
              <a:rPr lang="en-ZA" dirty="0"/>
              <a:t>Does the author have to sign a publisher’s agreement?</a:t>
            </a:r>
          </a:p>
        </p:txBody>
      </p:sp>
    </p:spTree>
    <p:extLst>
      <p:ext uri="{BB962C8B-B14F-4D97-AF65-F5344CB8AC3E}">
        <p14:creationId xmlns:p14="http://schemas.microsoft.com/office/powerpoint/2010/main" val="3503101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7DC68-6B89-4392-8234-5FDF17C903D3}"/>
              </a:ext>
            </a:extLst>
          </p:cNvPr>
          <p:cNvSpPr>
            <a:spLocks noGrp="1"/>
          </p:cNvSpPr>
          <p:nvPr>
            <p:ph type="title"/>
          </p:nvPr>
        </p:nvSpPr>
        <p:spPr/>
        <p:txBody>
          <a:bodyPr/>
          <a:lstStyle/>
          <a:p>
            <a:r>
              <a:rPr lang="en-US" dirty="0"/>
              <a:t>DHET &amp; Journal Vetting [1]</a:t>
            </a:r>
            <a:endParaRPr lang="en-ZA" dirty="0"/>
          </a:p>
        </p:txBody>
      </p:sp>
      <p:sp>
        <p:nvSpPr>
          <p:cNvPr id="3" name="Content Placeholder 2">
            <a:extLst>
              <a:ext uri="{FF2B5EF4-FFF2-40B4-BE49-F238E27FC236}">
                <a16:creationId xmlns:a16="http://schemas.microsoft.com/office/drawing/2014/main" id="{5D5BC5CC-4846-4E3C-BB4C-FE24264CF33D}"/>
              </a:ext>
            </a:extLst>
          </p:cNvPr>
          <p:cNvSpPr>
            <a:spLocks noGrp="1"/>
          </p:cNvSpPr>
          <p:nvPr>
            <p:ph idx="1"/>
          </p:nvPr>
        </p:nvSpPr>
        <p:spPr/>
        <p:txBody>
          <a:bodyPr/>
          <a:lstStyle/>
          <a:p>
            <a:pPr marL="0" indent="0" algn="ctr">
              <a:buNone/>
            </a:pPr>
            <a:r>
              <a:rPr lang="en-GB" dirty="0"/>
              <a:t>“… DHET trusts international lists to exercise sufficient internal quality checks to ensure that the journals included in their lists comply with the highest standards of editorial quality and integrity.”</a:t>
            </a:r>
          </a:p>
          <a:p>
            <a:pPr marL="0" indent="0" algn="ctr">
              <a:buNone/>
            </a:pPr>
            <a:endParaRPr lang="en-GB" dirty="0"/>
          </a:p>
          <a:p>
            <a:pPr marL="0" indent="0" algn="ctr">
              <a:buNone/>
            </a:pPr>
            <a:r>
              <a:rPr lang="en-GB" dirty="0"/>
              <a:t>“However, it is now well documented … that international journal indexes and lists do not in fact exercise sufficient quality controls”</a:t>
            </a:r>
          </a:p>
          <a:p>
            <a:endParaRPr lang="en-ZA" dirty="0"/>
          </a:p>
          <a:p>
            <a:endParaRPr lang="en-ZA" dirty="0"/>
          </a:p>
        </p:txBody>
      </p:sp>
    </p:spTree>
    <p:extLst>
      <p:ext uri="{BB962C8B-B14F-4D97-AF65-F5344CB8AC3E}">
        <p14:creationId xmlns:p14="http://schemas.microsoft.com/office/powerpoint/2010/main" val="4226863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F985-2D80-4CD3-9F21-597140B47213}"/>
              </a:ext>
            </a:extLst>
          </p:cNvPr>
          <p:cNvSpPr>
            <a:spLocks noGrp="1"/>
          </p:cNvSpPr>
          <p:nvPr>
            <p:ph type="title"/>
          </p:nvPr>
        </p:nvSpPr>
        <p:spPr>
          <a:xfrm>
            <a:off x="947738" y="396016"/>
            <a:ext cx="10406062" cy="1325563"/>
          </a:xfrm>
        </p:spPr>
        <p:txBody>
          <a:bodyPr/>
          <a:lstStyle/>
          <a:p>
            <a:r>
              <a:rPr lang="en-US" dirty="0"/>
              <a:t>Bad practices</a:t>
            </a:r>
            <a:endParaRPr lang="en-ZA" dirty="0"/>
          </a:p>
        </p:txBody>
      </p:sp>
      <p:pic>
        <p:nvPicPr>
          <p:cNvPr id="11" name="Picture 10" descr="Logo&#10;&#10;Description automatically generated">
            <a:extLst>
              <a:ext uri="{FF2B5EF4-FFF2-40B4-BE49-F238E27FC236}">
                <a16:creationId xmlns:a16="http://schemas.microsoft.com/office/drawing/2014/main" id="{C64D48D2-05E8-4C1E-B63A-49E465C54191}"/>
              </a:ext>
            </a:extLst>
          </p:cNvPr>
          <p:cNvPicPr>
            <a:picLocks noChangeAspect="1"/>
          </p:cNvPicPr>
          <p:nvPr/>
        </p:nvPicPr>
        <p:blipFill>
          <a:blip r:embed="rId2"/>
          <a:stretch>
            <a:fillRect/>
          </a:stretch>
        </p:blipFill>
        <p:spPr>
          <a:xfrm>
            <a:off x="3265487" y="1079585"/>
            <a:ext cx="5661025" cy="5661025"/>
          </a:xfrm>
          <a:prstGeom prst="rect">
            <a:avLst/>
          </a:prstGeom>
        </p:spPr>
      </p:pic>
    </p:spTree>
    <p:extLst>
      <p:ext uri="{BB962C8B-B14F-4D97-AF65-F5344CB8AC3E}">
        <p14:creationId xmlns:p14="http://schemas.microsoft.com/office/powerpoint/2010/main" val="1908555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F985-2D80-4CD3-9F21-597140B47213}"/>
              </a:ext>
            </a:extLst>
          </p:cNvPr>
          <p:cNvSpPr>
            <a:spLocks noGrp="1"/>
          </p:cNvSpPr>
          <p:nvPr>
            <p:ph type="title"/>
          </p:nvPr>
        </p:nvSpPr>
        <p:spPr>
          <a:xfrm>
            <a:off x="947738" y="396015"/>
            <a:ext cx="10406062" cy="1325563"/>
          </a:xfrm>
        </p:spPr>
        <p:txBody>
          <a:bodyPr/>
          <a:lstStyle/>
          <a:p>
            <a:r>
              <a:rPr lang="en-US" dirty="0"/>
              <a:t>Best practices</a:t>
            </a:r>
            <a:endParaRPr lang="en-ZA" dirty="0"/>
          </a:p>
        </p:txBody>
      </p:sp>
      <p:pic>
        <p:nvPicPr>
          <p:cNvPr id="5" name="Content Placeholder 4">
            <a:extLst>
              <a:ext uri="{FF2B5EF4-FFF2-40B4-BE49-F238E27FC236}">
                <a16:creationId xmlns:a16="http://schemas.microsoft.com/office/drawing/2014/main" id="{30CB0627-22AF-4CBF-B71F-6003E40C66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8872" y="1424030"/>
            <a:ext cx="5934255" cy="4351338"/>
          </a:xfrm>
        </p:spPr>
      </p:pic>
    </p:spTree>
    <p:extLst>
      <p:ext uri="{BB962C8B-B14F-4D97-AF65-F5344CB8AC3E}">
        <p14:creationId xmlns:p14="http://schemas.microsoft.com/office/powerpoint/2010/main" val="398834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01A26-E56F-4EAB-A48D-597BB44BF327}"/>
              </a:ext>
            </a:extLst>
          </p:cNvPr>
          <p:cNvSpPr>
            <a:spLocks noGrp="1"/>
          </p:cNvSpPr>
          <p:nvPr>
            <p:ph type="title"/>
          </p:nvPr>
        </p:nvSpPr>
        <p:spPr/>
        <p:txBody>
          <a:bodyPr/>
          <a:lstStyle/>
          <a:p>
            <a:r>
              <a:rPr lang="en-US" dirty="0"/>
              <a:t>Critical Questions</a:t>
            </a:r>
            <a:endParaRPr lang="en-ZA" dirty="0"/>
          </a:p>
        </p:txBody>
      </p:sp>
      <p:sp>
        <p:nvSpPr>
          <p:cNvPr id="3" name="Content Placeholder 2">
            <a:extLst>
              <a:ext uri="{FF2B5EF4-FFF2-40B4-BE49-F238E27FC236}">
                <a16:creationId xmlns:a16="http://schemas.microsoft.com/office/drawing/2014/main" id="{7C883D68-94DA-45ED-A881-001205CDB757}"/>
              </a:ext>
            </a:extLst>
          </p:cNvPr>
          <p:cNvSpPr>
            <a:spLocks noGrp="1"/>
          </p:cNvSpPr>
          <p:nvPr>
            <p:ph idx="1"/>
          </p:nvPr>
        </p:nvSpPr>
        <p:spPr/>
        <p:txBody>
          <a:bodyPr/>
          <a:lstStyle/>
          <a:p>
            <a:r>
              <a:rPr lang="en-ZA" dirty="0"/>
              <a:t>What is your reputation as a scholar worth to you?</a:t>
            </a:r>
          </a:p>
          <a:p>
            <a:r>
              <a:rPr lang="en-ZA" dirty="0"/>
              <a:t>What is your institutional scholarly reputation worth?</a:t>
            </a:r>
          </a:p>
          <a:p>
            <a:r>
              <a:rPr lang="en-ZA" dirty="0"/>
              <a:t>As a publisher or editor, what is your reputation worth?</a:t>
            </a:r>
          </a:p>
          <a:p>
            <a:r>
              <a:rPr lang="en-ZA" dirty="0"/>
              <a:t>What is our role in reputational risk management?</a:t>
            </a:r>
          </a:p>
          <a:p>
            <a:r>
              <a:rPr lang="en-ZA" dirty="0"/>
              <a:t>How do we support scholarly rigour as researchers, librarians and research support units?</a:t>
            </a:r>
          </a:p>
          <a:p>
            <a:endParaRPr lang="en-ZA" dirty="0"/>
          </a:p>
        </p:txBody>
      </p:sp>
    </p:spTree>
    <p:extLst>
      <p:ext uri="{BB962C8B-B14F-4D97-AF65-F5344CB8AC3E}">
        <p14:creationId xmlns:p14="http://schemas.microsoft.com/office/powerpoint/2010/main" val="2470001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39B9-F6F3-4809-B024-AA20E0515855}"/>
              </a:ext>
            </a:extLst>
          </p:cNvPr>
          <p:cNvSpPr>
            <a:spLocks noGrp="1"/>
          </p:cNvSpPr>
          <p:nvPr>
            <p:ph type="title"/>
          </p:nvPr>
        </p:nvSpPr>
        <p:spPr/>
        <p:txBody>
          <a:bodyPr/>
          <a:lstStyle/>
          <a:p>
            <a:r>
              <a:rPr lang="en-US" dirty="0"/>
              <a:t>Academics and Academic Librarians</a:t>
            </a:r>
            <a:endParaRPr lang="en-ZA" dirty="0"/>
          </a:p>
        </p:txBody>
      </p:sp>
      <p:sp>
        <p:nvSpPr>
          <p:cNvPr id="3" name="Content Placeholder 2">
            <a:extLst>
              <a:ext uri="{FF2B5EF4-FFF2-40B4-BE49-F238E27FC236}">
                <a16:creationId xmlns:a16="http://schemas.microsoft.com/office/drawing/2014/main" id="{D50243D3-1752-4396-9172-BA84B4415CA1}"/>
              </a:ext>
            </a:extLst>
          </p:cNvPr>
          <p:cNvSpPr>
            <a:spLocks noGrp="1"/>
          </p:cNvSpPr>
          <p:nvPr>
            <p:ph idx="1"/>
          </p:nvPr>
        </p:nvSpPr>
        <p:spPr/>
        <p:txBody>
          <a:bodyPr/>
          <a:lstStyle/>
          <a:p>
            <a:r>
              <a:rPr lang="en-US" dirty="0"/>
              <a:t>Reflect on Citation </a:t>
            </a:r>
            <a:r>
              <a:rPr lang="en-US" dirty="0" err="1"/>
              <a:t>Behaviours</a:t>
            </a:r>
            <a:r>
              <a:rPr lang="en-US" dirty="0"/>
              <a:t> and Patterns</a:t>
            </a:r>
          </a:p>
          <a:p>
            <a:r>
              <a:rPr lang="en-US" dirty="0"/>
              <a:t>Reflect on Scholarly Support rendered to the scholarly community</a:t>
            </a:r>
          </a:p>
          <a:p>
            <a:pPr lvl="1"/>
            <a:r>
              <a:rPr lang="en-US" dirty="0"/>
              <a:t>What is meant by a Scholarly Librarian post or unit?</a:t>
            </a:r>
          </a:p>
          <a:p>
            <a:pPr lvl="1"/>
            <a:r>
              <a:rPr lang="en-US" dirty="0"/>
              <a:t>What is meant by a Digital Scholarship post or unit?</a:t>
            </a:r>
          </a:p>
          <a:p>
            <a:pPr lvl="1"/>
            <a:endParaRPr lang="en-US" dirty="0"/>
          </a:p>
          <a:p>
            <a:pPr lvl="2"/>
            <a:endParaRPr lang="en-US" dirty="0"/>
          </a:p>
          <a:p>
            <a:pPr lvl="1"/>
            <a:endParaRPr lang="en-ZA" dirty="0"/>
          </a:p>
        </p:txBody>
      </p:sp>
    </p:spTree>
    <p:extLst>
      <p:ext uri="{BB962C8B-B14F-4D97-AF65-F5344CB8AC3E}">
        <p14:creationId xmlns:p14="http://schemas.microsoft.com/office/powerpoint/2010/main" val="2874342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39B9-F6F3-4809-B024-AA20E0515855}"/>
              </a:ext>
            </a:extLst>
          </p:cNvPr>
          <p:cNvSpPr>
            <a:spLocks noGrp="1"/>
          </p:cNvSpPr>
          <p:nvPr>
            <p:ph type="title"/>
          </p:nvPr>
        </p:nvSpPr>
        <p:spPr/>
        <p:txBody>
          <a:bodyPr/>
          <a:lstStyle/>
          <a:p>
            <a:r>
              <a:rPr lang="en-US" dirty="0"/>
              <a:t>Academic Librarians &amp; Citation Pollution</a:t>
            </a:r>
            <a:endParaRPr lang="en-ZA" dirty="0"/>
          </a:p>
        </p:txBody>
      </p:sp>
      <p:sp>
        <p:nvSpPr>
          <p:cNvPr id="3" name="Content Placeholder 2">
            <a:extLst>
              <a:ext uri="{FF2B5EF4-FFF2-40B4-BE49-F238E27FC236}">
                <a16:creationId xmlns:a16="http://schemas.microsoft.com/office/drawing/2014/main" id="{D50243D3-1752-4396-9172-BA84B4415CA1}"/>
              </a:ext>
            </a:extLst>
          </p:cNvPr>
          <p:cNvSpPr>
            <a:spLocks noGrp="1"/>
          </p:cNvSpPr>
          <p:nvPr>
            <p:ph idx="1"/>
          </p:nvPr>
        </p:nvSpPr>
        <p:spPr/>
        <p:txBody>
          <a:bodyPr/>
          <a:lstStyle/>
          <a:p>
            <a:r>
              <a:rPr lang="en-US" dirty="0"/>
              <a:t>Reflect on possible actions that can be taken:</a:t>
            </a:r>
          </a:p>
          <a:p>
            <a:pPr lvl="1"/>
            <a:r>
              <a:rPr lang="en-US" dirty="0"/>
              <a:t>Which journals are being made accessible at your library?</a:t>
            </a:r>
          </a:p>
          <a:p>
            <a:pPr lvl="2"/>
            <a:endParaRPr lang="en-US" dirty="0"/>
          </a:p>
          <a:p>
            <a:pPr lvl="1"/>
            <a:endParaRPr lang="en-ZA" dirty="0"/>
          </a:p>
        </p:txBody>
      </p:sp>
      <p:pic>
        <p:nvPicPr>
          <p:cNvPr id="4" name="Picture 3">
            <a:extLst>
              <a:ext uri="{FF2B5EF4-FFF2-40B4-BE49-F238E27FC236}">
                <a16:creationId xmlns:a16="http://schemas.microsoft.com/office/drawing/2014/main" id="{B5DF9B16-8912-4A06-A29E-FF514C593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9493" y="2690975"/>
            <a:ext cx="6917055" cy="3892959"/>
          </a:xfrm>
          <a:prstGeom prst="rect">
            <a:avLst/>
          </a:prstGeom>
        </p:spPr>
      </p:pic>
    </p:spTree>
    <p:extLst>
      <p:ext uri="{BB962C8B-B14F-4D97-AF65-F5344CB8AC3E}">
        <p14:creationId xmlns:p14="http://schemas.microsoft.com/office/powerpoint/2010/main" val="3236421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39B9-F6F3-4809-B024-AA20E0515855}"/>
              </a:ext>
            </a:extLst>
          </p:cNvPr>
          <p:cNvSpPr>
            <a:spLocks noGrp="1"/>
          </p:cNvSpPr>
          <p:nvPr>
            <p:ph type="title"/>
          </p:nvPr>
        </p:nvSpPr>
        <p:spPr/>
        <p:txBody>
          <a:bodyPr/>
          <a:lstStyle/>
          <a:p>
            <a:r>
              <a:rPr lang="en-US" dirty="0"/>
              <a:t>Academic Librarians &amp; Citation Pollution</a:t>
            </a:r>
            <a:endParaRPr lang="en-ZA" dirty="0"/>
          </a:p>
        </p:txBody>
      </p:sp>
      <p:sp>
        <p:nvSpPr>
          <p:cNvPr id="3" name="Content Placeholder 2">
            <a:extLst>
              <a:ext uri="{FF2B5EF4-FFF2-40B4-BE49-F238E27FC236}">
                <a16:creationId xmlns:a16="http://schemas.microsoft.com/office/drawing/2014/main" id="{D50243D3-1752-4396-9172-BA84B4415CA1}"/>
              </a:ext>
            </a:extLst>
          </p:cNvPr>
          <p:cNvSpPr>
            <a:spLocks noGrp="1"/>
          </p:cNvSpPr>
          <p:nvPr>
            <p:ph idx="1"/>
          </p:nvPr>
        </p:nvSpPr>
        <p:spPr/>
        <p:txBody>
          <a:bodyPr/>
          <a:lstStyle/>
          <a:p>
            <a:r>
              <a:rPr lang="en-US" dirty="0"/>
              <a:t>Reflect on possible actions that can be taken:</a:t>
            </a:r>
          </a:p>
          <a:p>
            <a:pPr lvl="1"/>
            <a:r>
              <a:rPr lang="en-US" dirty="0"/>
              <a:t>Which journals are being made accessible at your library?</a:t>
            </a:r>
          </a:p>
          <a:p>
            <a:pPr lvl="1"/>
            <a:r>
              <a:rPr lang="en-US" dirty="0"/>
              <a:t>How do you support emerging and established scholars with citation </a:t>
            </a:r>
            <a:r>
              <a:rPr lang="en-US" dirty="0" err="1"/>
              <a:t>behaviours</a:t>
            </a:r>
            <a:r>
              <a:rPr lang="en-US" dirty="0"/>
              <a:t>?</a:t>
            </a:r>
          </a:p>
          <a:p>
            <a:pPr lvl="2"/>
            <a:r>
              <a:rPr lang="en-US" dirty="0"/>
              <a:t>Understanding why researchers cite what they cite</a:t>
            </a:r>
          </a:p>
          <a:p>
            <a:pPr lvl="2"/>
            <a:r>
              <a:rPr lang="en-US" dirty="0"/>
              <a:t>Referencing and referencing tools</a:t>
            </a:r>
          </a:p>
          <a:p>
            <a:pPr lvl="2"/>
            <a:r>
              <a:rPr lang="en-US" dirty="0"/>
              <a:t>Consider checking reference lists on their behalf</a:t>
            </a:r>
          </a:p>
          <a:p>
            <a:pPr lvl="2"/>
            <a:r>
              <a:rPr lang="en-US" dirty="0"/>
              <a:t>Look at articles preferably pre-publication</a:t>
            </a:r>
          </a:p>
          <a:p>
            <a:pPr lvl="2"/>
            <a:r>
              <a:rPr lang="en-US" dirty="0"/>
              <a:t>Follow due diligence process on their behalf</a:t>
            </a:r>
          </a:p>
          <a:p>
            <a:pPr lvl="2"/>
            <a:endParaRPr lang="en-US" dirty="0"/>
          </a:p>
          <a:p>
            <a:pPr lvl="1"/>
            <a:endParaRPr lang="en-ZA" dirty="0"/>
          </a:p>
        </p:txBody>
      </p:sp>
    </p:spTree>
    <p:extLst>
      <p:ext uri="{BB962C8B-B14F-4D97-AF65-F5344CB8AC3E}">
        <p14:creationId xmlns:p14="http://schemas.microsoft.com/office/powerpoint/2010/main" val="2412134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39B9-F6F3-4809-B024-AA20E0515855}"/>
              </a:ext>
            </a:extLst>
          </p:cNvPr>
          <p:cNvSpPr>
            <a:spLocks noGrp="1"/>
          </p:cNvSpPr>
          <p:nvPr>
            <p:ph type="title"/>
          </p:nvPr>
        </p:nvSpPr>
        <p:spPr/>
        <p:txBody>
          <a:bodyPr/>
          <a:lstStyle/>
          <a:p>
            <a:r>
              <a:rPr lang="en-US" dirty="0"/>
              <a:t>Academic Librarians &amp; Citation Pollution</a:t>
            </a:r>
            <a:endParaRPr lang="en-ZA" dirty="0"/>
          </a:p>
        </p:txBody>
      </p:sp>
      <p:sp>
        <p:nvSpPr>
          <p:cNvPr id="3" name="Content Placeholder 2">
            <a:extLst>
              <a:ext uri="{FF2B5EF4-FFF2-40B4-BE49-F238E27FC236}">
                <a16:creationId xmlns:a16="http://schemas.microsoft.com/office/drawing/2014/main" id="{D50243D3-1752-4396-9172-BA84B4415CA1}"/>
              </a:ext>
            </a:extLst>
          </p:cNvPr>
          <p:cNvSpPr>
            <a:spLocks noGrp="1"/>
          </p:cNvSpPr>
          <p:nvPr>
            <p:ph idx="1"/>
          </p:nvPr>
        </p:nvSpPr>
        <p:spPr/>
        <p:txBody>
          <a:bodyPr/>
          <a:lstStyle/>
          <a:p>
            <a:r>
              <a:rPr lang="en-US" dirty="0"/>
              <a:t>Reflect on possible actions that can be taken:</a:t>
            </a:r>
          </a:p>
          <a:p>
            <a:pPr lvl="1"/>
            <a:r>
              <a:rPr lang="en-US" dirty="0"/>
              <a:t>Which journals are being made accessible at your library?</a:t>
            </a:r>
          </a:p>
          <a:p>
            <a:pPr lvl="1"/>
            <a:r>
              <a:rPr lang="en-US" dirty="0"/>
              <a:t>How do you support emerging and established scholars with citation </a:t>
            </a:r>
            <a:r>
              <a:rPr lang="en-US" dirty="0" err="1"/>
              <a:t>behaviours</a:t>
            </a:r>
            <a:r>
              <a:rPr lang="en-US" dirty="0"/>
              <a:t>?</a:t>
            </a:r>
          </a:p>
          <a:p>
            <a:pPr lvl="1"/>
            <a:r>
              <a:rPr lang="en-US" dirty="0"/>
              <a:t>How do you support publishing initiatives within your institution?</a:t>
            </a:r>
          </a:p>
          <a:p>
            <a:pPr lvl="2"/>
            <a:r>
              <a:rPr lang="en-US" dirty="0"/>
              <a:t>Is the Library involved?</a:t>
            </a:r>
          </a:p>
          <a:p>
            <a:pPr lvl="2"/>
            <a:r>
              <a:rPr lang="en-US" dirty="0"/>
              <a:t>Quality of metadata on publishing platforms?</a:t>
            </a:r>
          </a:p>
          <a:p>
            <a:pPr lvl="1"/>
            <a:endParaRPr lang="en-US" dirty="0"/>
          </a:p>
          <a:p>
            <a:pPr lvl="2"/>
            <a:endParaRPr lang="en-US" dirty="0"/>
          </a:p>
          <a:p>
            <a:pPr lvl="1"/>
            <a:endParaRPr lang="en-ZA" dirty="0"/>
          </a:p>
        </p:txBody>
      </p:sp>
    </p:spTree>
    <p:extLst>
      <p:ext uri="{BB962C8B-B14F-4D97-AF65-F5344CB8AC3E}">
        <p14:creationId xmlns:p14="http://schemas.microsoft.com/office/powerpoint/2010/main" val="988947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203A-6120-44FC-A857-D80A866F5A6C}"/>
              </a:ext>
            </a:extLst>
          </p:cNvPr>
          <p:cNvSpPr>
            <a:spLocks noGrp="1"/>
          </p:cNvSpPr>
          <p:nvPr>
            <p:ph type="title"/>
          </p:nvPr>
        </p:nvSpPr>
        <p:spPr>
          <a:xfrm>
            <a:off x="947738" y="396015"/>
            <a:ext cx="10406062" cy="1325563"/>
          </a:xfrm>
        </p:spPr>
        <p:txBody>
          <a:bodyPr/>
          <a:lstStyle/>
          <a:p>
            <a:r>
              <a:rPr lang="en-US" dirty="0"/>
              <a:t>Quality metadata</a:t>
            </a:r>
            <a:endParaRPr lang="en-ZA" dirty="0"/>
          </a:p>
        </p:txBody>
      </p:sp>
      <p:pic>
        <p:nvPicPr>
          <p:cNvPr id="6" name="Content Placeholder 5">
            <a:extLst>
              <a:ext uri="{FF2B5EF4-FFF2-40B4-BE49-F238E27FC236}">
                <a16:creationId xmlns:a16="http://schemas.microsoft.com/office/drawing/2014/main" id="{B264EA1C-5B58-48B0-9F02-4CBE58410625}"/>
              </a:ext>
            </a:extLst>
          </p:cNvPr>
          <p:cNvPicPr>
            <a:picLocks noGrp="1" noChangeAspect="1"/>
          </p:cNvPicPr>
          <p:nvPr>
            <p:ph idx="1"/>
          </p:nvPr>
        </p:nvPicPr>
        <p:blipFill>
          <a:blip r:embed="rId2"/>
          <a:stretch>
            <a:fillRect/>
          </a:stretch>
        </p:blipFill>
        <p:spPr>
          <a:xfrm>
            <a:off x="2529016" y="1721578"/>
            <a:ext cx="7453184" cy="3733813"/>
          </a:xfrm>
          <a:prstGeom prst="rect">
            <a:avLst/>
          </a:prstGeom>
          <a:effectLst>
            <a:outerShdw blurRad="101600" dist="63500" dir="5400000" sx="101000" sy="101000" algn="ctr" rotWithShape="0">
              <a:prstClr val="black">
                <a:alpha val="18000"/>
              </a:prstClr>
            </a:outerShdw>
          </a:effectLst>
        </p:spPr>
      </p:pic>
      <p:sp>
        <p:nvSpPr>
          <p:cNvPr id="4" name="Footer Placeholder 3">
            <a:extLst>
              <a:ext uri="{FF2B5EF4-FFF2-40B4-BE49-F238E27FC236}">
                <a16:creationId xmlns:a16="http://schemas.microsoft.com/office/drawing/2014/main" id="{2DB762CB-DDA7-4C3B-8DC6-109679BDA31C}"/>
              </a:ext>
            </a:extLst>
          </p:cNvPr>
          <p:cNvSpPr>
            <a:spLocks noGrp="1"/>
          </p:cNvSpPr>
          <p:nvPr>
            <p:ph type="ftr" sz="quarter" idx="11"/>
          </p:nvPr>
        </p:nvSpPr>
        <p:spPr/>
        <p:txBody>
          <a:bodyPr/>
          <a:lstStyle/>
          <a:p>
            <a:r>
              <a:rPr lang="de-DE"/>
              <a:t>KEM Krauss - 9 March 2021</a:t>
            </a:r>
            <a:endParaRPr lang="en-ZA"/>
          </a:p>
        </p:txBody>
      </p:sp>
      <p:sp>
        <p:nvSpPr>
          <p:cNvPr id="5" name="Slide Number Placeholder 4">
            <a:extLst>
              <a:ext uri="{FF2B5EF4-FFF2-40B4-BE49-F238E27FC236}">
                <a16:creationId xmlns:a16="http://schemas.microsoft.com/office/drawing/2014/main" id="{21B1E9FB-B087-4CDE-9F5C-3C6FC3CA6BD0}"/>
              </a:ext>
            </a:extLst>
          </p:cNvPr>
          <p:cNvSpPr>
            <a:spLocks noGrp="1"/>
          </p:cNvSpPr>
          <p:nvPr>
            <p:ph type="sldNum" sz="quarter" idx="12"/>
          </p:nvPr>
        </p:nvSpPr>
        <p:spPr/>
        <p:txBody>
          <a:bodyPr/>
          <a:lstStyle/>
          <a:p>
            <a:fld id="{5A59B5D1-2614-4208-B9DB-449B3F94402A}" type="slidenum">
              <a:rPr lang="en-ZA" smtClean="0"/>
              <a:t>34</a:t>
            </a:fld>
            <a:endParaRPr lang="en-ZA"/>
          </a:p>
        </p:txBody>
      </p:sp>
    </p:spTree>
    <p:extLst>
      <p:ext uri="{BB962C8B-B14F-4D97-AF65-F5344CB8AC3E}">
        <p14:creationId xmlns:p14="http://schemas.microsoft.com/office/powerpoint/2010/main" val="2559825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D61EF-193D-4E00-9F8B-0A1D7B2F7F44}"/>
              </a:ext>
            </a:extLst>
          </p:cNvPr>
          <p:cNvSpPr>
            <a:spLocks noGrp="1"/>
          </p:cNvSpPr>
          <p:nvPr>
            <p:ph type="title"/>
          </p:nvPr>
        </p:nvSpPr>
        <p:spPr>
          <a:xfrm>
            <a:off x="947738" y="396015"/>
            <a:ext cx="10406062" cy="1325563"/>
          </a:xfrm>
        </p:spPr>
        <p:txBody>
          <a:bodyPr/>
          <a:lstStyle/>
          <a:p>
            <a:r>
              <a:rPr lang="en-US" dirty="0"/>
              <a:t>Quality metadata</a:t>
            </a:r>
            <a:endParaRPr lang="en-ZA" dirty="0"/>
          </a:p>
        </p:txBody>
      </p:sp>
      <p:pic>
        <p:nvPicPr>
          <p:cNvPr id="4" name="Picture 3">
            <a:extLst>
              <a:ext uri="{FF2B5EF4-FFF2-40B4-BE49-F238E27FC236}">
                <a16:creationId xmlns:a16="http://schemas.microsoft.com/office/drawing/2014/main" id="{85C48C2F-B491-4250-9F81-96258F5DB6E5}"/>
              </a:ext>
            </a:extLst>
          </p:cNvPr>
          <p:cNvPicPr>
            <a:picLocks noChangeAspect="1"/>
          </p:cNvPicPr>
          <p:nvPr/>
        </p:nvPicPr>
        <p:blipFill>
          <a:blip r:embed="rId2"/>
          <a:stretch>
            <a:fillRect/>
          </a:stretch>
        </p:blipFill>
        <p:spPr>
          <a:xfrm>
            <a:off x="2119183" y="2166424"/>
            <a:ext cx="8452023" cy="3230192"/>
          </a:xfrm>
          <a:prstGeom prst="rect">
            <a:avLst/>
          </a:prstGeom>
          <a:effectLst>
            <a:outerShdw blurRad="114300" dist="50800" dir="5400000" algn="ctr" rotWithShape="0">
              <a:srgbClr val="000000">
                <a:alpha val="20000"/>
              </a:srgbClr>
            </a:outerShdw>
          </a:effectLst>
        </p:spPr>
      </p:pic>
    </p:spTree>
    <p:extLst>
      <p:ext uri="{BB962C8B-B14F-4D97-AF65-F5344CB8AC3E}">
        <p14:creationId xmlns:p14="http://schemas.microsoft.com/office/powerpoint/2010/main" val="1899702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02DA-4A99-4494-B61E-876E7349EE3E}"/>
              </a:ext>
            </a:extLst>
          </p:cNvPr>
          <p:cNvSpPr>
            <a:spLocks noGrp="1"/>
          </p:cNvSpPr>
          <p:nvPr>
            <p:ph type="title"/>
          </p:nvPr>
        </p:nvSpPr>
        <p:spPr>
          <a:xfrm>
            <a:off x="947738" y="396015"/>
            <a:ext cx="10406062" cy="1325563"/>
          </a:xfrm>
        </p:spPr>
        <p:txBody>
          <a:bodyPr/>
          <a:lstStyle/>
          <a:p>
            <a:r>
              <a:rPr lang="en-US" dirty="0"/>
              <a:t>Way forward: Responsible partnering</a:t>
            </a:r>
            <a:endParaRPr lang="en-ZA" dirty="0"/>
          </a:p>
        </p:txBody>
      </p:sp>
      <p:sp>
        <p:nvSpPr>
          <p:cNvPr id="3" name="Content Placeholder 2">
            <a:extLst>
              <a:ext uri="{FF2B5EF4-FFF2-40B4-BE49-F238E27FC236}">
                <a16:creationId xmlns:a16="http://schemas.microsoft.com/office/drawing/2014/main" id="{1BBD7CBE-4539-4AE1-B96D-C3DB287CC6EC}"/>
              </a:ext>
            </a:extLst>
          </p:cNvPr>
          <p:cNvSpPr>
            <a:spLocks noGrp="1"/>
          </p:cNvSpPr>
          <p:nvPr>
            <p:ph idx="1"/>
          </p:nvPr>
        </p:nvSpPr>
        <p:spPr>
          <a:xfrm>
            <a:off x="947736" y="2644345"/>
            <a:ext cx="10406063" cy="1408671"/>
          </a:xfrm>
        </p:spPr>
        <p:txBody>
          <a:bodyPr>
            <a:normAutofit lnSpcReduction="10000"/>
          </a:bodyPr>
          <a:lstStyle/>
          <a:p>
            <a:pPr marL="0" indent="0" algn="ctr">
              <a:buNone/>
            </a:pPr>
            <a:r>
              <a:rPr lang="en-US" sz="4400" dirty="0">
                <a:solidFill>
                  <a:schemeClr val="accent5"/>
                </a:solidFill>
                <a:latin typeface="Fira Sans Hair" panose="020B0203050000020004" pitchFamily="34" charset="0"/>
              </a:rPr>
              <a:t>Collaboratively we have to take quality assurance to a new level</a:t>
            </a:r>
            <a:endParaRPr lang="en-ZA" sz="4400" dirty="0">
              <a:solidFill>
                <a:schemeClr val="accent5"/>
              </a:solidFill>
              <a:latin typeface="Fira Sans Hair" panose="020B0203050000020004" pitchFamily="34" charset="0"/>
            </a:endParaRPr>
          </a:p>
        </p:txBody>
      </p:sp>
    </p:spTree>
    <p:extLst>
      <p:ext uri="{BB962C8B-B14F-4D97-AF65-F5344CB8AC3E}">
        <p14:creationId xmlns:p14="http://schemas.microsoft.com/office/powerpoint/2010/main" val="816859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4345-FF2E-49D5-A88E-779D2890A033}"/>
              </a:ext>
            </a:extLst>
          </p:cNvPr>
          <p:cNvSpPr>
            <a:spLocks noGrp="1"/>
          </p:cNvSpPr>
          <p:nvPr>
            <p:ph type="title"/>
          </p:nvPr>
        </p:nvSpPr>
        <p:spPr>
          <a:xfrm>
            <a:off x="947738" y="396015"/>
            <a:ext cx="10406062" cy="1325563"/>
          </a:xfrm>
        </p:spPr>
        <p:txBody>
          <a:bodyPr/>
          <a:lstStyle/>
          <a:p>
            <a:r>
              <a:rPr lang="en-US" dirty="0"/>
              <a:t>Scholarly innovative ecosystem</a:t>
            </a:r>
            <a:endParaRPr lang="en-ZA" dirty="0"/>
          </a:p>
        </p:txBody>
      </p:sp>
      <p:grpSp>
        <p:nvGrpSpPr>
          <p:cNvPr id="4" name="Group 3">
            <a:extLst>
              <a:ext uri="{FF2B5EF4-FFF2-40B4-BE49-F238E27FC236}">
                <a16:creationId xmlns:a16="http://schemas.microsoft.com/office/drawing/2014/main" id="{BC546F0C-B29A-4B54-BC5E-6024DE42519C}"/>
              </a:ext>
            </a:extLst>
          </p:cNvPr>
          <p:cNvGrpSpPr/>
          <p:nvPr/>
        </p:nvGrpSpPr>
        <p:grpSpPr>
          <a:xfrm>
            <a:off x="4560417" y="1887360"/>
            <a:ext cx="2621145" cy="4281470"/>
            <a:chOff x="4531517" y="2360218"/>
            <a:chExt cx="2611437" cy="4265613"/>
          </a:xfrm>
        </p:grpSpPr>
        <p:sp>
          <p:nvSpPr>
            <p:cNvPr id="5" name="Freeform 91">
              <a:extLst>
                <a:ext uri="{FF2B5EF4-FFF2-40B4-BE49-F238E27FC236}">
                  <a16:creationId xmlns:a16="http://schemas.microsoft.com/office/drawing/2014/main" id="{F977A793-AAB1-4A62-82C5-03EC4073E033}"/>
                </a:ext>
              </a:extLst>
            </p:cNvPr>
            <p:cNvSpPr>
              <a:spLocks/>
            </p:cNvSpPr>
            <p:nvPr/>
          </p:nvSpPr>
          <p:spPr bwMode="auto">
            <a:xfrm>
              <a:off x="4531517" y="2360218"/>
              <a:ext cx="2611437" cy="3163888"/>
            </a:xfrm>
            <a:custGeom>
              <a:avLst/>
              <a:gdLst>
                <a:gd name="T0" fmla="*/ 219 w 694"/>
                <a:gd name="T1" fmla="*/ 842 h 842"/>
                <a:gd name="T2" fmla="*/ 169 w 694"/>
                <a:gd name="T3" fmla="*/ 761 h 842"/>
                <a:gd name="T4" fmla="*/ 115 w 694"/>
                <a:gd name="T5" fmla="*/ 587 h 842"/>
                <a:gd name="T6" fmla="*/ 42 w 694"/>
                <a:gd name="T7" fmla="*/ 432 h 842"/>
                <a:gd name="T8" fmla="*/ 150 w 694"/>
                <a:gd name="T9" fmla="*/ 114 h 842"/>
                <a:gd name="T10" fmla="*/ 582 w 694"/>
                <a:gd name="T11" fmla="*/ 138 h 842"/>
                <a:gd name="T12" fmla="*/ 644 w 694"/>
                <a:gd name="T13" fmla="*/ 490 h 842"/>
                <a:gd name="T14" fmla="*/ 576 w 694"/>
                <a:gd name="T15" fmla="*/ 614 h 842"/>
                <a:gd name="T16" fmla="*/ 533 w 694"/>
                <a:gd name="T17" fmla="*/ 740 h 842"/>
                <a:gd name="T18" fmla="*/ 483 w 694"/>
                <a:gd name="T19" fmla="*/ 842 h 842"/>
                <a:gd name="T20" fmla="*/ 219 w 694"/>
                <a:gd name="T21"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4" h="842">
                  <a:moveTo>
                    <a:pt x="219" y="842"/>
                  </a:moveTo>
                  <a:cubicBezTo>
                    <a:pt x="219" y="842"/>
                    <a:pt x="173" y="827"/>
                    <a:pt x="169" y="761"/>
                  </a:cubicBezTo>
                  <a:cubicBezTo>
                    <a:pt x="165" y="695"/>
                    <a:pt x="143" y="634"/>
                    <a:pt x="115" y="587"/>
                  </a:cubicBezTo>
                  <a:cubicBezTo>
                    <a:pt x="87" y="540"/>
                    <a:pt x="50" y="468"/>
                    <a:pt x="42" y="432"/>
                  </a:cubicBezTo>
                  <a:cubicBezTo>
                    <a:pt x="34" y="396"/>
                    <a:pt x="0" y="228"/>
                    <a:pt x="150" y="114"/>
                  </a:cubicBezTo>
                  <a:cubicBezTo>
                    <a:pt x="300" y="0"/>
                    <a:pt x="487" y="42"/>
                    <a:pt x="582" y="138"/>
                  </a:cubicBezTo>
                  <a:cubicBezTo>
                    <a:pt x="686" y="243"/>
                    <a:pt x="694" y="402"/>
                    <a:pt x="644" y="490"/>
                  </a:cubicBezTo>
                  <a:cubicBezTo>
                    <a:pt x="644" y="490"/>
                    <a:pt x="608" y="554"/>
                    <a:pt x="576" y="614"/>
                  </a:cubicBezTo>
                  <a:cubicBezTo>
                    <a:pt x="544" y="674"/>
                    <a:pt x="535" y="720"/>
                    <a:pt x="533" y="740"/>
                  </a:cubicBezTo>
                  <a:cubicBezTo>
                    <a:pt x="531" y="760"/>
                    <a:pt x="538" y="816"/>
                    <a:pt x="483" y="842"/>
                  </a:cubicBezTo>
                  <a:lnTo>
                    <a:pt x="219" y="842"/>
                  </a:lnTo>
                  <a:close/>
                </a:path>
              </a:pathLst>
            </a:custGeom>
            <a:solidFill>
              <a:schemeClr val="accent1"/>
            </a:solidFill>
            <a:ln>
              <a:noFill/>
            </a:ln>
            <a:effectLst>
              <a:outerShdw blurRad="266700" dir="8460000" sx="102000" sy="102000" algn="ctr" rotWithShape="0">
                <a:prstClr val="black">
                  <a:alpha val="19000"/>
                </a:prstClr>
              </a:outerShdw>
            </a:effectLst>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6" name="Oval 5">
              <a:extLst>
                <a:ext uri="{FF2B5EF4-FFF2-40B4-BE49-F238E27FC236}">
                  <a16:creationId xmlns:a16="http://schemas.microsoft.com/office/drawing/2014/main" id="{853DEB60-1066-48CC-99A1-9031E477939A}"/>
                </a:ext>
              </a:extLst>
            </p:cNvPr>
            <p:cNvSpPr>
              <a:spLocks noChangeArrowheads="1"/>
            </p:cNvSpPr>
            <p:nvPr/>
          </p:nvSpPr>
          <p:spPr bwMode="auto">
            <a:xfrm>
              <a:off x="4712492" y="2577705"/>
              <a:ext cx="2282825" cy="2281238"/>
            </a:xfrm>
            <a:prstGeom prst="ellipse">
              <a:avLst/>
            </a:prstGeom>
            <a:solidFill>
              <a:schemeClr val="accent3">
                <a:lumMod val="50000"/>
                <a:alpha val="55000"/>
              </a:schemeClr>
            </a:solidFill>
            <a:ln>
              <a:noFill/>
            </a:ln>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7" name="Freeform 93">
              <a:extLst>
                <a:ext uri="{FF2B5EF4-FFF2-40B4-BE49-F238E27FC236}">
                  <a16:creationId xmlns:a16="http://schemas.microsoft.com/office/drawing/2014/main" id="{0993EE93-96B8-4E62-86AE-38D054EB20B5}"/>
                </a:ext>
              </a:extLst>
            </p:cNvPr>
            <p:cNvSpPr>
              <a:spLocks noEditPoints="1"/>
            </p:cNvSpPr>
            <p:nvPr/>
          </p:nvSpPr>
          <p:spPr bwMode="auto">
            <a:xfrm>
              <a:off x="4715667" y="2622155"/>
              <a:ext cx="2241550" cy="2967038"/>
            </a:xfrm>
            <a:custGeom>
              <a:avLst/>
              <a:gdLst>
                <a:gd name="T0" fmla="*/ 499 w 596"/>
                <a:gd name="T1" fmla="*/ 483 h 789"/>
                <a:gd name="T2" fmla="*/ 565 w 596"/>
                <a:gd name="T3" fmla="*/ 412 h 789"/>
                <a:gd name="T4" fmla="*/ 525 w 596"/>
                <a:gd name="T5" fmla="*/ 371 h 789"/>
                <a:gd name="T6" fmla="*/ 503 w 596"/>
                <a:gd name="T7" fmla="*/ 302 h 789"/>
                <a:gd name="T8" fmla="*/ 461 w 596"/>
                <a:gd name="T9" fmla="*/ 284 h 789"/>
                <a:gd name="T10" fmla="*/ 396 w 596"/>
                <a:gd name="T11" fmla="*/ 260 h 789"/>
                <a:gd name="T12" fmla="*/ 364 w 596"/>
                <a:gd name="T13" fmla="*/ 320 h 789"/>
                <a:gd name="T14" fmla="*/ 310 w 596"/>
                <a:gd name="T15" fmla="*/ 418 h 789"/>
                <a:gd name="T16" fmla="*/ 228 w 596"/>
                <a:gd name="T17" fmla="*/ 370 h 789"/>
                <a:gd name="T18" fmla="*/ 148 w 596"/>
                <a:gd name="T19" fmla="*/ 240 h 789"/>
                <a:gd name="T20" fmla="*/ 268 w 596"/>
                <a:gd name="T21" fmla="*/ 189 h 789"/>
                <a:gd name="T22" fmla="*/ 263 w 596"/>
                <a:gd name="T23" fmla="*/ 178 h 789"/>
                <a:gd name="T24" fmla="*/ 213 w 596"/>
                <a:gd name="T25" fmla="*/ 131 h 789"/>
                <a:gd name="T26" fmla="*/ 279 w 596"/>
                <a:gd name="T27" fmla="*/ 100 h 789"/>
                <a:gd name="T28" fmla="*/ 246 w 596"/>
                <a:gd name="T29" fmla="*/ 87 h 789"/>
                <a:gd name="T30" fmla="*/ 464 w 596"/>
                <a:gd name="T31" fmla="*/ 72 h 789"/>
                <a:gd name="T32" fmla="*/ 223 w 596"/>
                <a:gd name="T33" fmla="*/ 58 h 789"/>
                <a:gd name="T34" fmla="*/ 123 w 596"/>
                <a:gd name="T35" fmla="*/ 112 h 789"/>
                <a:gd name="T36" fmla="*/ 32 w 596"/>
                <a:gd name="T37" fmla="*/ 215 h 789"/>
                <a:gd name="T38" fmla="*/ 91 w 596"/>
                <a:gd name="T39" fmla="*/ 322 h 789"/>
                <a:gd name="T40" fmla="*/ 121 w 596"/>
                <a:gd name="T41" fmla="*/ 477 h 789"/>
                <a:gd name="T42" fmla="*/ 12 w 596"/>
                <a:gd name="T43" fmla="*/ 295 h 789"/>
                <a:gd name="T44" fmla="*/ 14 w 596"/>
                <a:gd name="T45" fmla="*/ 287 h 789"/>
                <a:gd name="T46" fmla="*/ 102 w 596"/>
                <a:gd name="T47" fmla="*/ 462 h 789"/>
                <a:gd name="T48" fmla="*/ 73 w 596"/>
                <a:gd name="T49" fmla="*/ 313 h 789"/>
                <a:gd name="T50" fmla="*/ 31 w 596"/>
                <a:gd name="T51" fmla="*/ 207 h 789"/>
                <a:gd name="T52" fmla="*/ 116 w 596"/>
                <a:gd name="T53" fmla="*/ 110 h 789"/>
                <a:gd name="T54" fmla="*/ 145 w 596"/>
                <a:gd name="T55" fmla="*/ 62 h 789"/>
                <a:gd name="T56" fmla="*/ 196 w 596"/>
                <a:gd name="T57" fmla="*/ 21 h 789"/>
                <a:gd name="T58" fmla="*/ 362 w 596"/>
                <a:gd name="T59" fmla="*/ 74 h 789"/>
                <a:gd name="T60" fmla="*/ 291 w 596"/>
                <a:gd name="T61" fmla="*/ 84 h 789"/>
                <a:gd name="T62" fmla="*/ 215 w 596"/>
                <a:gd name="T63" fmla="*/ 138 h 789"/>
                <a:gd name="T64" fmla="*/ 255 w 596"/>
                <a:gd name="T65" fmla="*/ 156 h 789"/>
                <a:gd name="T66" fmla="*/ 328 w 596"/>
                <a:gd name="T67" fmla="*/ 149 h 789"/>
                <a:gd name="T68" fmla="*/ 304 w 596"/>
                <a:gd name="T69" fmla="*/ 205 h 789"/>
                <a:gd name="T70" fmla="*/ 207 w 596"/>
                <a:gd name="T71" fmla="*/ 181 h 789"/>
                <a:gd name="T72" fmla="*/ 227 w 596"/>
                <a:gd name="T73" fmla="*/ 316 h 789"/>
                <a:gd name="T74" fmla="*/ 301 w 596"/>
                <a:gd name="T75" fmla="*/ 433 h 789"/>
                <a:gd name="T76" fmla="*/ 347 w 596"/>
                <a:gd name="T77" fmla="*/ 328 h 789"/>
                <a:gd name="T78" fmla="*/ 390 w 596"/>
                <a:gd name="T79" fmla="*/ 251 h 789"/>
                <a:gd name="T80" fmla="*/ 441 w 596"/>
                <a:gd name="T81" fmla="*/ 273 h 789"/>
                <a:gd name="T82" fmla="*/ 502 w 596"/>
                <a:gd name="T83" fmla="*/ 274 h 789"/>
                <a:gd name="T84" fmla="*/ 532 w 596"/>
                <a:gd name="T85" fmla="*/ 254 h 789"/>
                <a:gd name="T86" fmla="*/ 528 w 596"/>
                <a:gd name="T87" fmla="*/ 165 h 789"/>
                <a:gd name="T88" fmla="*/ 545 w 596"/>
                <a:gd name="T89" fmla="*/ 130 h 789"/>
                <a:gd name="T90" fmla="*/ 587 w 596"/>
                <a:gd name="T91" fmla="*/ 367 h 789"/>
                <a:gd name="T92" fmla="*/ 529 w 596"/>
                <a:gd name="T93" fmla="*/ 355 h 789"/>
                <a:gd name="T94" fmla="*/ 553 w 596"/>
                <a:gd name="T95" fmla="*/ 404 h 789"/>
                <a:gd name="T96" fmla="*/ 512 w 596"/>
                <a:gd name="T97" fmla="*/ 481 h 789"/>
                <a:gd name="T98" fmla="*/ 522 w 596"/>
                <a:gd name="T99" fmla="*/ 380 h 789"/>
                <a:gd name="T100" fmla="*/ 503 w 596"/>
                <a:gd name="T101" fmla="*/ 332 h 789"/>
                <a:gd name="T102" fmla="*/ 568 w 596"/>
                <a:gd name="T103" fmla="*/ 179 h 789"/>
                <a:gd name="T104" fmla="*/ 568 w 596"/>
                <a:gd name="T105" fmla="*/ 198 h 789"/>
                <a:gd name="T106" fmla="*/ 544 w 596"/>
                <a:gd name="T107" fmla="*/ 201 h 789"/>
                <a:gd name="T108" fmla="*/ 531 w 596"/>
                <a:gd name="T109" fmla="*/ 300 h 789"/>
                <a:gd name="T110" fmla="*/ 552 w 596"/>
                <a:gd name="T111" fmla="*/ 308 h 789"/>
                <a:gd name="T112" fmla="*/ 558 w 596"/>
                <a:gd name="T113" fmla="*/ 204 h 789"/>
                <a:gd name="T114" fmla="*/ 290 w 596"/>
                <a:gd name="T115" fmla="*/ 164 h 789"/>
                <a:gd name="T116" fmla="*/ 264 w 596"/>
                <a:gd name="T117" fmla="*/ 157 h 789"/>
                <a:gd name="T118" fmla="*/ 254 w 596"/>
                <a:gd name="T119" fmla="*/ 9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6" h="789">
                  <a:moveTo>
                    <a:pt x="318" y="789"/>
                  </a:moveTo>
                  <a:cubicBezTo>
                    <a:pt x="317" y="784"/>
                    <a:pt x="312" y="657"/>
                    <a:pt x="320" y="635"/>
                  </a:cubicBezTo>
                  <a:cubicBezTo>
                    <a:pt x="328" y="611"/>
                    <a:pt x="349" y="602"/>
                    <a:pt x="404" y="582"/>
                  </a:cubicBezTo>
                  <a:cubicBezTo>
                    <a:pt x="455" y="563"/>
                    <a:pt x="488" y="532"/>
                    <a:pt x="500" y="519"/>
                  </a:cubicBezTo>
                  <a:cubicBezTo>
                    <a:pt x="501" y="517"/>
                    <a:pt x="503" y="516"/>
                    <a:pt x="504" y="515"/>
                  </a:cubicBezTo>
                  <a:cubicBezTo>
                    <a:pt x="507" y="511"/>
                    <a:pt x="507" y="511"/>
                    <a:pt x="508" y="509"/>
                  </a:cubicBezTo>
                  <a:cubicBezTo>
                    <a:pt x="508" y="509"/>
                    <a:pt x="508" y="509"/>
                    <a:pt x="508" y="509"/>
                  </a:cubicBezTo>
                  <a:cubicBezTo>
                    <a:pt x="508" y="508"/>
                    <a:pt x="509" y="506"/>
                    <a:pt x="509" y="505"/>
                  </a:cubicBezTo>
                  <a:cubicBezTo>
                    <a:pt x="510" y="503"/>
                    <a:pt x="511" y="500"/>
                    <a:pt x="512" y="497"/>
                  </a:cubicBezTo>
                  <a:cubicBezTo>
                    <a:pt x="511" y="498"/>
                    <a:pt x="508" y="500"/>
                    <a:pt x="505" y="499"/>
                  </a:cubicBezTo>
                  <a:cubicBezTo>
                    <a:pt x="502" y="497"/>
                    <a:pt x="502" y="493"/>
                    <a:pt x="503" y="486"/>
                  </a:cubicBezTo>
                  <a:cubicBezTo>
                    <a:pt x="504" y="484"/>
                    <a:pt x="504" y="482"/>
                    <a:pt x="504" y="480"/>
                  </a:cubicBezTo>
                  <a:cubicBezTo>
                    <a:pt x="504" y="480"/>
                    <a:pt x="504" y="480"/>
                    <a:pt x="504" y="480"/>
                  </a:cubicBezTo>
                  <a:cubicBezTo>
                    <a:pt x="504" y="480"/>
                    <a:pt x="503" y="480"/>
                    <a:pt x="503" y="481"/>
                  </a:cubicBezTo>
                  <a:cubicBezTo>
                    <a:pt x="501" y="482"/>
                    <a:pt x="500" y="482"/>
                    <a:pt x="499" y="483"/>
                  </a:cubicBezTo>
                  <a:cubicBezTo>
                    <a:pt x="489" y="488"/>
                    <a:pt x="481" y="488"/>
                    <a:pt x="477" y="483"/>
                  </a:cubicBezTo>
                  <a:cubicBezTo>
                    <a:pt x="473" y="479"/>
                    <a:pt x="476" y="474"/>
                    <a:pt x="480" y="469"/>
                  </a:cubicBezTo>
                  <a:cubicBezTo>
                    <a:pt x="482" y="466"/>
                    <a:pt x="485" y="461"/>
                    <a:pt x="488" y="453"/>
                  </a:cubicBezTo>
                  <a:cubicBezTo>
                    <a:pt x="493" y="442"/>
                    <a:pt x="496" y="439"/>
                    <a:pt x="500" y="436"/>
                  </a:cubicBezTo>
                  <a:cubicBezTo>
                    <a:pt x="502" y="434"/>
                    <a:pt x="503" y="433"/>
                    <a:pt x="505" y="431"/>
                  </a:cubicBezTo>
                  <a:cubicBezTo>
                    <a:pt x="510" y="424"/>
                    <a:pt x="514" y="423"/>
                    <a:pt x="518" y="422"/>
                  </a:cubicBezTo>
                  <a:cubicBezTo>
                    <a:pt x="520" y="421"/>
                    <a:pt x="522" y="420"/>
                    <a:pt x="525" y="419"/>
                  </a:cubicBezTo>
                  <a:cubicBezTo>
                    <a:pt x="527" y="418"/>
                    <a:pt x="529" y="417"/>
                    <a:pt x="530" y="417"/>
                  </a:cubicBezTo>
                  <a:cubicBezTo>
                    <a:pt x="532" y="416"/>
                    <a:pt x="533" y="416"/>
                    <a:pt x="534" y="416"/>
                  </a:cubicBezTo>
                  <a:cubicBezTo>
                    <a:pt x="534" y="415"/>
                    <a:pt x="534" y="415"/>
                    <a:pt x="534" y="415"/>
                  </a:cubicBezTo>
                  <a:cubicBezTo>
                    <a:pt x="533" y="407"/>
                    <a:pt x="541" y="401"/>
                    <a:pt x="549" y="397"/>
                  </a:cubicBezTo>
                  <a:cubicBezTo>
                    <a:pt x="551" y="396"/>
                    <a:pt x="554" y="394"/>
                    <a:pt x="556" y="396"/>
                  </a:cubicBezTo>
                  <a:cubicBezTo>
                    <a:pt x="559" y="397"/>
                    <a:pt x="560" y="400"/>
                    <a:pt x="561" y="402"/>
                  </a:cubicBezTo>
                  <a:cubicBezTo>
                    <a:pt x="561" y="405"/>
                    <a:pt x="562" y="408"/>
                    <a:pt x="564" y="411"/>
                  </a:cubicBezTo>
                  <a:cubicBezTo>
                    <a:pt x="565" y="412"/>
                    <a:pt x="565" y="412"/>
                    <a:pt x="565" y="412"/>
                  </a:cubicBezTo>
                  <a:cubicBezTo>
                    <a:pt x="566" y="411"/>
                    <a:pt x="568" y="409"/>
                    <a:pt x="569" y="407"/>
                  </a:cubicBezTo>
                  <a:cubicBezTo>
                    <a:pt x="571" y="404"/>
                    <a:pt x="573" y="401"/>
                    <a:pt x="576" y="398"/>
                  </a:cubicBezTo>
                  <a:cubicBezTo>
                    <a:pt x="577" y="397"/>
                    <a:pt x="578" y="396"/>
                    <a:pt x="578" y="396"/>
                  </a:cubicBezTo>
                  <a:cubicBezTo>
                    <a:pt x="578" y="396"/>
                    <a:pt x="578" y="396"/>
                    <a:pt x="578" y="396"/>
                  </a:cubicBezTo>
                  <a:cubicBezTo>
                    <a:pt x="577" y="395"/>
                    <a:pt x="575" y="395"/>
                    <a:pt x="574" y="395"/>
                  </a:cubicBezTo>
                  <a:cubicBezTo>
                    <a:pt x="568" y="393"/>
                    <a:pt x="565" y="391"/>
                    <a:pt x="566" y="385"/>
                  </a:cubicBezTo>
                  <a:cubicBezTo>
                    <a:pt x="567" y="384"/>
                    <a:pt x="567" y="383"/>
                    <a:pt x="567" y="382"/>
                  </a:cubicBezTo>
                  <a:cubicBezTo>
                    <a:pt x="567" y="381"/>
                    <a:pt x="567" y="379"/>
                    <a:pt x="565" y="378"/>
                  </a:cubicBezTo>
                  <a:cubicBezTo>
                    <a:pt x="563" y="377"/>
                    <a:pt x="560" y="375"/>
                    <a:pt x="553" y="374"/>
                  </a:cubicBezTo>
                  <a:cubicBezTo>
                    <a:pt x="550" y="374"/>
                    <a:pt x="548" y="374"/>
                    <a:pt x="547" y="374"/>
                  </a:cubicBezTo>
                  <a:cubicBezTo>
                    <a:pt x="541" y="373"/>
                    <a:pt x="539" y="373"/>
                    <a:pt x="530" y="368"/>
                  </a:cubicBezTo>
                  <a:cubicBezTo>
                    <a:pt x="525" y="365"/>
                    <a:pt x="522" y="363"/>
                    <a:pt x="521" y="360"/>
                  </a:cubicBezTo>
                  <a:cubicBezTo>
                    <a:pt x="521" y="361"/>
                    <a:pt x="521" y="363"/>
                    <a:pt x="521" y="364"/>
                  </a:cubicBezTo>
                  <a:cubicBezTo>
                    <a:pt x="521" y="366"/>
                    <a:pt x="521" y="367"/>
                    <a:pt x="521" y="368"/>
                  </a:cubicBezTo>
                  <a:cubicBezTo>
                    <a:pt x="522" y="368"/>
                    <a:pt x="524" y="369"/>
                    <a:pt x="525" y="371"/>
                  </a:cubicBezTo>
                  <a:cubicBezTo>
                    <a:pt x="526" y="372"/>
                    <a:pt x="528" y="374"/>
                    <a:pt x="529" y="375"/>
                  </a:cubicBezTo>
                  <a:cubicBezTo>
                    <a:pt x="531" y="378"/>
                    <a:pt x="533" y="381"/>
                    <a:pt x="537" y="385"/>
                  </a:cubicBezTo>
                  <a:cubicBezTo>
                    <a:pt x="538" y="386"/>
                    <a:pt x="542" y="390"/>
                    <a:pt x="540" y="393"/>
                  </a:cubicBezTo>
                  <a:cubicBezTo>
                    <a:pt x="538" y="396"/>
                    <a:pt x="534" y="397"/>
                    <a:pt x="523" y="391"/>
                  </a:cubicBezTo>
                  <a:cubicBezTo>
                    <a:pt x="515" y="388"/>
                    <a:pt x="513" y="384"/>
                    <a:pt x="511" y="378"/>
                  </a:cubicBezTo>
                  <a:cubicBezTo>
                    <a:pt x="510" y="376"/>
                    <a:pt x="510" y="374"/>
                    <a:pt x="508" y="371"/>
                  </a:cubicBezTo>
                  <a:cubicBezTo>
                    <a:pt x="507" y="368"/>
                    <a:pt x="506" y="365"/>
                    <a:pt x="505" y="363"/>
                  </a:cubicBezTo>
                  <a:cubicBezTo>
                    <a:pt x="502" y="359"/>
                    <a:pt x="501" y="355"/>
                    <a:pt x="499" y="349"/>
                  </a:cubicBezTo>
                  <a:cubicBezTo>
                    <a:pt x="498" y="346"/>
                    <a:pt x="498" y="344"/>
                    <a:pt x="497" y="342"/>
                  </a:cubicBezTo>
                  <a:cubicBezTo>
                    <a:pt x="496" y="338"/>
                    <a:pt x="495" y="335"/>
                    <a:pt x="495" y="332"/>
                  </a:cubicBezTo>
                  <a:cubicBezTo>
                    <a:pt x="495" y="327"/>
                    <a:pt x="499" y="325"/>
                    <a:pt x="502" y="324"/>
                  </a:cubicBezTo>
                  <a:cubicBezTo>
                    <a:pt x="504" y="323"/>
                    <a:pt x="506" y="322"/>
                    <a:pt x="507" y="320"/>
                  </a:cubicBezTo>
                  <a:cubicBezTo>
                    <a:pt x="508" y="318"/>
                    <a:pt x="508" y="318"/>
                    <a:pt x="508" y="315"/>
                  </a:cubicBezTo>
                  <a:cubicBezTo>
                    <a:pt x="507" y="314"/>
                    <a:pt x="506" y="312"/>
                    <a:pt x="506" y="309"/>
                  </a:cubicBezTo>
                  <a:cubicBezTo>
                    <a:pt x="506" y="307"/>
                    <a:pt x="505" y="305"/>
                    <a:pt x="503" y="302"/>
                  </a:cubicBezTo>
                  <a:cubicBezTo>
                    <a:pt x="501" y="298"/>
                    <a:pt x="498" y="293"/>
                    <a:pt x="498" y="287"/>
                  </a:cubicBezTo>
                  <a:cubicBezTo>
                    <a:pt x="497" y="284"/>
                    <a:pt x="497" y="282"/>
                    <a:pt x="497" y="280"/>
                  </a:cubicBezTo>
                  <a:cubicBezTo>
                    <a:pt x="497" y="280"/>
                    <a:pt x="497" y="280"/>
                    <a:pt x="497" y="280"/>
                  </a:cubicBezTo>
                  <a:cubicBezTo>
                    <a:pt x="496" y="279"/>
                    <a:pt x="496" y="279"/>
                    <a:pt x="495" y="279"/>
                  </a:cubicBezTo>
                  <a:cubicBezTo>
                    <a:pt x="493" y="278"/>
                    <a:pt x="491" y="277"/>
                    <a:pt x="490" y="273"/>
                  </a:cubicBezTo>
                  <a:cubicBezTo>
                    <a:pt x="490" y="272"/>
                    <a:pt x="489" y="271"/>
                    <a:pt x="489" y="269"/>
                  </a:cubicBezTo>
                  <a:cubicBezTo>
                    <a:pt x="487" y="267"/>
                    <a:pt x="486" y="264"/>
                    <a:pt x="485" y="260"/>
                  </a:cubicBezTo>
                  <a:cubicBezTo>
                    <a:pt x="484" y="256"/>
                    <a:pt x="484" y="254"/>
                    <a:pt x="478" y="251"/>
                  </a:cubicBezTo>
                  <a:cubicBezTo>
                    <a:pt x="478" y="252"/>
                    <a:pt x="477" y="254"/>
                    <a:pt x="475" y="256"/>
                  </a:cubicBezTo>
                  <a:cubicBezTo>
                    <a:pt x="472" y="260"/>
                    <a:pt x="472" y="260"/>
                    <a:pt x="472" y="260"/>
                  </a:cubicBezTo>
                  <a:cubicBezTo>
                    <a:pt x="467" y="266"/>
                    <a:pt x="464" y="270"/>
                    <a:pt x="461" y="274"/>
                  </a:cubicBezTo>
                  <a:cubicBezTo>
                    <a:pt x="460" y="276"/>
                    <a:pt x="460" y="277"/>
                    <a:pt x="460" y="277"/>
                  </a:cubicBezTo>
                  <a:cubicBezTo>
                    <a:pt x="460" y="277"/>
                    <a:pt x="460" y="277"/>
                    <a:pt x="460" y="277"/>
                  </a:cubicBezTo>
                  <a:cubicBezTo>
                    <a:pt x="460" y="277"/>
                    <a:pt x="460" y="277"/>
                    <a:pt x="460" y="277"/>
                  </a:cubicBezTo>
                  <a:cubicBezTo>
                    <a:pt x="460" y="278"/>
                    <a:pt x="461" y="280"/>
                    <a:pt x="461" y="284"/>
                  </a:cubicBezTo>
                  <a:cubicBezTo>
                    <a:pt x="461" y="287"/>
                    <a:pt x="461" y="289"/>
                    <a:pt x="460" y="292"/>
                  </a:cubicBezTo>
                  <a:cubicBezTo>
                    <a:pt x="460" y="294"/>
                    <a:pt x="460" y="296"/>
                    <a:pt x="460" y="300"/>
                  </a:cubicBezTo>
                  <a:cubicBezTo>
                    <a:pt x="460" y="310"/>
                    <a:pt x="458" y="314"/>
                    <a:pt x="454" y="315"/>
                  </a:cubicBezTo>
                  <a:cubicBezTo>
                    <a:pt x="452" y="315"/>
                    <a:pt x="450" y="314"/>
                    <a:pt x="448" y="310"/>
                  </a:cubicBezTo>
                  <a:cubicBezTo>
                    <a:pt x="447" y="309"/>
                    <a:pt x="446" y="307"/>
                    <a:pt x="445" y="305"/>
                  </a:cubicBezTo>
                  <a:cubicBezTo>
                    <a:pt x="441" y="297"/>
                    <a:pt x="435" y="287"/>
                    <a:pt x="434" y="274"/>
                  </a:cubicBezTo>
                  <a:cubicBezTo>
                    <a:pt x="432" y="259"/>
                    <a:pt x="431" y="259"/>
                    <a:pt x="425" y="248"/>
                  </a:cubicBezTo>
                  <a:cubicBezTo>
                    <a:pt x="425" y="247"/>
                    <a:pt x="425" y="247"/>
                    <a:pt x="425" y="247"/>
                  </a:cubicBezTo>
                  <a:cubicBezTo>
                    <a:pt x="419" y="238"/>
                    <a:pt x="419" y="237"/>
                    <a:pt x="414" y="233"/>
                  </a:cubicBezTo>
                  <a:cubicBezTo>
                    <a:pt x="412" y="231"/>
                    <a:pt x="410" y="232"/>
                    <a:pt x="407" y="233"/>
                  </a:cubicBezTo>
                  <a:cubicBezTo>
                    <a:pt x="404" y="234"/>
                    <a:pt x="401" y="235"/>
                    <a:pt x="398" y="235"/>
                  </a:cubicBezTo>
                  <a:cubicBezTo>
                    <a:pt x="395" y="235"/>
                    <a:pt x="391" y="235"/>
                    <a:pt x="387" y="234"/>
                  </a:cubicBezTo>
                  <a:cubicBezTo>
                    <a:pt x="390" y="237"/>
                    <a:pt x="393" y="241"/>
                    <a:pt x="397" y="248"/>
                  </a:cubicBezTo>
                  <a:cubicBezTo>
                    <a:pt x="399" y="251"/>
                    <a:pt x="400" y="254"/>
                    <a:pt x="399" y="257"/>
                  </a:cubicBezTo>
                  <a:cubicBezTo>
                    <a:pt x="399" y="259"/>
                    <a:pt x="397" y="260"/>
                    <a:pt x="396" y="260"/>
                  </a:cubicBezTo>
                  <a:cubicBezTo>
                    <a:pt x="394" y="261"/>
                    <a:pt x="393" y="261"/>
                    <a:pt x="392" y="264"/>
                  </a:cubicBezTo>
                  <a:cubicBezTo>
                    <a:pt x="388" y="272"/>
                    <a:pt x="386" y="273"/>
                    <a:pt x="379" y="276"/>
                  </a:cubicBezTo>
                  <a:cubicBezTo>
                    <a:pt x="378" y="277"/>
                    <a:pt x="376" y="277"/>
                    <a:pt x="373" y="279"/>
                  </a:cubicBezTo>
                  <a:cubicBezTo>
                    <a:pt x="365" y="282"/>
                    <a:pt x="360" y="283"/>
                    <a:pt x="356" y="283"/>
                  </a:cubicBezTo>
                  <a:cubicBezTo>
                    <a:pt x="353" y="283"/>
                    <a:pt x="352" y="283"/>
                    <a:pt x="350" y="284"/>
                  </a:cubicBezTo>
                  <a:cubicBezTo>
                    <a:pt x="348" y="285"/>
                    <a:pt x="347" y="286"/>
                    <a:pt x="347" y="286"/>
                  </a:cubicBezTo>
                  <a:cubicBezTo>
                    <a:pt x="347" y="286"/>
                    <a:pt x="347" y="286"/>
                    <a:pt x="348" y="287"/>
                  </a:cubicBezTo>
                  <a:cubicBezTo>
                    <a:pt x="348" y="288"/>
                    <a:pt x="352" y="288"/>
                    <a:pt x="354" y="288"/>
                  </a:cubicBezTo>
                  <a:cubicBezTo>
                    <a:pt x="356" y="288"/>
                    <a:pt x="359" y="288"/>
                    <a:pt x="361" y="289"/>
                  </a:cubicBezTo>
                  <a:cubicBezTo>
                    <a:pt x="364" y="289"/>
                    <a:pt x="366" y="289"/>
                    <a:pt x="368" y="289"/>
                  </a:cubicBezTo>
                  <a:cubicBezTo>
                    <a:pt x="370" y="289"/>
                    <a:pt x="371" y="290"/>
                    <a:pt x="372" y="291"/>
                  </a:cubicBezTo>
                  <a:cubicBezTo>
                    <a:pt x="374" y="293"/>
                    <a:pt x="373" y="295"/>
                    <a:pt x="372" y="298"/>
                  </a:cubicBezTo>
                  <a:cubicBezTo>
                    <a:pt x="371" y="299"/>
                    <a:pt x="371" y="301"/>
                    <a:pt x="370" y="304"/>
                  </a:cubicBezTo>
                  <a:cubicBezTo>
                    <a:pt x="369" y="309"/>
                    <a:pt x="369" y="310"/>
                    <a:pt x="367" y="312"/>
                  </a:cubicBezTo>
                  <a:cubicBezTo>
                    <a:pt x="367" y="314"/>
                    <a:pt x="366" y="315"/>
                    <a:pt x="364" y="320"/>
                  </a:cubicBezTo>
                  <a:cubicBezTo>
                    <a:pt x="361" y="328"/>
                    <a:pt x="359" y="330"/>
                    <a:pt x="351" y="335"/>
                  </a:cubicBezTo>
                  <a:cubicBezTo>
                    <a:pt x="349" y="337"/>
                    <a:pt x="345" y="339"/>
                    <a:pt x="340" y="343"/>
                  </a:cubicBezTo>
                  <a:cubicBezTo>
                    <a:pt x="333" y="348"/>
                    <a:pt x="331" y="351"/>
                    <a:pt x="331" y="351"/>
                  </a:cubicBezTo>
                  <a:cubicBezTo>
                    <a:pt x="331" y="351"/>
                    <a:pt x="331" y="351"/>
                    <a:pt x="331" y="351"/>
                  </a:cubicBezTo>
                  <a:cubicBezTo>
                    <a:pt x="331" y="353"/>
                    <a:pt x="332" y="355"/>
                    <a:pt x="330" y="358"/>
                  </a:cubicBezTo>
                  <a:cubicBezTo>
                    <a:pt x="329" y="360"/>
                    <a:pt x="329" y="361"/>
                    <a:pt x="331" y="367"/>
                  </a:cubicBezTo>
                  <a:cubicBezTo>
                    <a:pt x="332" y="369"/>
                    <a:pt x="333" y="371"/>
                    <a:pt x="333" y="373"/>
                  </a:cubicBezTo>
                  <a:cubicBezTo>
                    <a:pt x="333" y="373"/>
                    <a:pt x="333" y="374"/>
                    <a:pt x="334" y="374"/>
                  </a:cubicBezTo>
                  <a:cubicBezTo>
                    <a:pt x="334" y="374"/>
                    <a:pt x="335" y="375"/>
                    <a:pt x="336" y="376"/>
                  </a:cubicBezTo>
                  <a:cubicBezTo>
                    <a:pt x="338" y="378"/>
                    <a:pt x="339" y="380"/>
                    <a:pt x="338" y="383"/>
                  </a:cubicBezTo>
                  <a:cubicBezTo>
                    <a:pt x="337" y="384"/>
                    <a:pt x="337" y="385"/>
                    <a:pt x="337" y="388"/>
                  </a:cubicBezTo>
                  <a:cubicBezTo>
                    <a:pt x="337" y="396"/>
                    <a:pt x="336" y="397"/>
                    <a:pt x="331" y="401"/>
                  </a:cubicBezTo>
                  <a:cubicBezTo>
                    <a:pt x="329" y="402"/>
                    <a:pt x="328" y="403"/>
                    <a:pt x="325" y="405"/>
                  </a:cubicBezTo>
                  <a:cubicBezTo>
                    <a:pt x="322" y="407"/>
                    <a:pt x="320" y="409"/>
                    <a:pt x="319" y="410"/>
                  </a:cubicBezTo>
                  <a:cubicBezTo>
                    <a:pt x="316" y="412"/>
                    <a:pt x="315" y="413"/>
                    <a:pt x="310" y="418"/>
                  </a:cubicBezTo>
                  <a:cubicBezTo>
                    <a:pt x="309" y="419"/>
                    <a:pt x="308" y="420"/>
                    <a:pt x="308" y="421"/>
                  </a:cubicBezTo>
                  <a:cubicBezTo>
                    <a:pt x="309" y="422"/>
                    <a:pt x="310" y="424"/>
                    <a:pt x="311" y="427"/>
                  </a:cubicBezTo>
                  <a:cubicBezTo>
                    <a:pt x="312" y="435"/>
                    <a:pt x="311" y="437"/>
                    <a:pt x="304" y="440"/>
                  </a:cubicBezTo>
                  <a:cubicBezTo>
                    <a:pt x="304" y="440"/>
                    <a:pt x="303" y="441"/>
                    <a:pt x="302" y="441"/>
                  </a:cubicBezTo>
                  <a:cubicBezTo>
                    <a:pt x="299" y="442"/>
                    <a:pt x="299" y="443"/>
                    <a:pt x="298" y="445"/>
                  </a:cubicBezTo>
                  <a:cubicBezTo>
                    <a:pt x="298" y="448"/>
                    <a:pt x="296" y="451"/>
                    <a:pt x="293" y="456"/>
                  </a:cubicBezTo>
                  <a:cubicBezTo>
                    <a:pt x="288" y="465"/>
                    <a:pt x="286" y="466"/>
                    <a:pt x="283" y="468"/>
                  </a:cubicBezTo>
                  <a:cubicBezTo>
                    <a:pt x="282" y="469"/>
                    <a:pt x="280" y="469"/>
                    <a:pt x="279" y="471"/>
                  </a:cubicBezTo>
                  <a:cubicBezTo>
                    <a:pt x="271" y="476"/>
                    <a:pt x="266" y="475"/>
                    <a:pt x="259" y="473"/>
                  </a:cubicBezTo>
                  <a:cubicBezTo>
                    <a:pt x="258" y="472"/>
                    <a:pt x="256" y="472"/>
                    <a:pt x="254" y="471"/>
                  </a:cubicBezTo>
                  <a:cubicBezTo>
                    <a:pt x="244" y="469"/>
                    <a:pt x="243" y="463"/>
                    <a:pt x="241" y="456"/>
                  </a:cubicBezTo>
                  <a:cubicBezTo>
                    <a:pt x="240" y="454"/>
                    <a:pt x="239" y="452"/>
                    <a:pt x="238" y="450"/>
                  </a:cubicBezTo>
                  <a:cubicBezTo>
                    <a:pt x="234" y="439"/>
                    <a:pt x="232" y="433"/>
                    <a:pt x="226" y="404"/>
                  </a:cubicBezTo>
                  <a:cubicBezTo>
                    <a:pt x="222" y="387"/>
                    <a:pt x="223" y="383"/>
                    <a:pt x="226" y="378"/>
                  </a:cubicBezTo>
                  <a:cubicBezTo>
                    <a:pt x="227" y="377"/>
                    <a:pt x="228" y="375"/>
                    <a:pt x="228" y="370"/>
                  </a:cubicBezTo>
                  <a:cubicBezTo>
                    <a:pt x="229" y="355"/>
                    <a:pt x="224" y="343"/>
                    <a:pt x="223" y="339"/>
                  </a:cubicBezTo>
                  <a:cubicBezTo>
                    <a:pt x="221" y="335"/>
                    <a:pt x="221" y="331"/>
                    <a:pt x="220" y="326"/>
                  </a:cubicBezTo>
                  <a:cubicBezTo>
                    <a:pt x="220" y="323"/>
                    <a:pt x="220" y="320"/>
                    <a:pt x="220" y="317"/>
                  </a:cubicBezTo>
                  <a:cubicBezTo>
                    <a:pt x="219" y="315"/>
                    <a:pt x="219" y="314"/>
                    <a:pt x="217" y="313"/>
                  </a:cubicBezTo>
                  <a:cubicBezTo>
                    <a:pt x="214" y="312"/>
                    <a:pt x="211" y="311"/>
                    <a:pt x="208" y="307"/>
                  </a:cubicBezTo>
                  <a:cubicBezTo>
                    <a:pt x="207" y="305"/>
                    <a:pt x="207" y="305"/>
                    <a:pt x="207" y="305"/>
                  </a:cubicBezTo>
                  <a:cubicBezTo>
                    <a:pt x="206" y="305"/>
                    <a:pt x="205" y="306"/>
                    <a:pt x="203" y="307"/>
                  </a:cubicBezTo>
                  <a:cubicBezTo>
                    <a:pt x="200" y="308"/>
                    <a:pt x="197" y="310"/>
                    <a:pt x="191" y="311"/>
                  </a:cubicBezTo>
                  <a:cubicBezTo>
                    <a:pt x="190" y="311"/>
                    <a:pt x="190" y="311"/>
                    <a:pt x="190" y="311"/>
                  </a:cubicBezTo>
                  <a:cubicBezTo>
                    <a:pt x="178" y="313"/>
                    <a:pt x="177" y="314"/>
                    <a:pt x="169" y="310"/>
                  </a:cubicBezTo>
                  <a:cubicBezTo>
                    <a:pt x="168" y="310"/>
                    <a:pt x="168" y="310"/>
                    <a:pt x="168" y="310"/>
                  </a:cubicBezTo>
                  <a:cubicBezTo>
                    <a:pt x="160" y="307"/>
                    <a:pt x="159" y="303"/>
                    <a:pt x="157" y="297"/>
                  </a:cubicBezTo>
                  <a:cubicBezTo>
                    <a:pt x="156" y="296"/>
                    <a:pt x="156" y="295"/>
                    <a:pt x="156" y="294"/>
                  </a:cubicBezTo>
                  <a:cubicBezTo>
                    <a:pt x="153" y="286"/>
                    <a:pt x="150" y="277"/>
                    <a:pt x="145" y="265"/>
                  </a:cubicBezTo>
                  <a:cubicBezTo>
                    <a:pt x="139" y="253"/>
                    <a:pt x="143" y="248"/>
                    <a:pt x="148" y="240"/>
                  </a:cubicBezTo>
                  <a:cubicBezTo>
                    <a:pt x="149" y="238"/>
                    <a:pt x="150" y="236"/>
                    <a:pt x="151" y="233"/>
                  </a:cubicBezTo>
                  <a:cubicBezTo>
                    <a:pt x="156" y="224"/>
                    <a:pt x="169" y="208"/>
                    <a:pt x="179" y="195"/>
                  </a:cubicBezTo>
                  <a:cubicBezTo>
                    <a:pt x="183" y="190"/>
                    <a:pt x="186" y="186"/>
                    <a:pt x="188" y="183"/>
                  </a:cubicBezTo>
                  <a:cubicBezTo>
                    <a:pt x="195" y="175"/>
                    <a:pt x="200" y="174"/>
                    <a:pt x="205" y="173"/>
                  </a:cubicBezTo>
                  <a:cubicBezTo>
                    <a:pt x="208" y="173"/>
                    <a:pt x="211" y="172"/>
                    <a:pt x="214" y="171"/>
                  </a:cubicBezTo>
                  <a:cubicBezTo>
                    <a:pt x="224" y="168"/>
                    <a:pt x="226" y="168"/>
                    <a:pt x="231" y="171"/>
                  </a:cubicBezTo>
                  <a:cubicBezTo>
                    <a:pt x="233" y="171"/>
                    <a:pt x="234" y="172"/>
                    <a:pt x="236" y="172"/>
                  </a:cubicBezTo>
                  <a:cubicBezTo>
                    <a:pt x="239" y="173"/>
                    <a:pt x="241" y="174"/>
                    <a:pt x="242" y="177"/>
                  </a:cubicBezTo>
                  <a:cubicBezTo>
                    <a:pt x="243" y="179"/>
                    <a:pt x="243" y="181"/>
                    <a:pt x="242" y="182"/>
                  </a:cubicBezTo>
                  <a:cubicBezTo>
                    <a:pt x="242" y="182"/>
                    <a:pt x="242" y="182"/>
                    <a:pt x="242" y="182"/>
                  </a:cubicBezTo>
                  <a:cubicBezTo>
                    <a:pt x="242" y="182"/>
                    <a:pt x="242" y="183"/>
                    <a:pt x="243" y="183"/>
                  </a:cubicBezTo>
                  <a:cubicBezTo>
                    <a:pt x="243" y="184"/>
                    <a:pt x="244" y="185"/>
                    <a:pt x="245" y="185"/>
                  </a:cubicBezTo>
                  <a:cubicBezTo>
                    <a:pt x="247" y="188"/>
                    <a:pt x="248" y="189"/>
                    <a:pt x="261" y="196"/>
                  </a:cubicBezTo>
                  <a:cubicBezTo>
                    <a:pt x="262" y="197"/>
                    <a:pt x="263" y="197"/>
                    <a:pt x="263" y="197"/>
                  </a:cubicBezTo>
                  <a:cubicBezTo>
                    <a:pt x="263" y="195"/>
                    <a:pt x="264" y="191"/>
                    <a:pt x="268" y="189"/>
                  </a:cubicBezTo>
                  <a:cubicBezTo>
                    <a:pt x="272" y="188"/>
                    <a:pt x="275" y="188"/>
                    <a:pt x="277" y="190"/>
                  </a:cubicBezTo>
                  <a:cubicBezTo>
                    <a:pt x="279" y="191"/>
                    <a:pt x="280" y="192"/>
                    <a:pt x="280" y="193"/>
                  </a:cubicBezTo>
                  <a:cubicBezTo>
                    <a:pt x="285" y="196"/>
                    <a:pt x="285" y="196"/>
                    <a:pt x="285" y="196"/>
                  </a:cubicBezTo>
                  <a:cubicBezTo>
                    <a:pt x="288" y="196"/>
                    <a:pt x="297" y="196"/>
                    <a:pt x="304" y="197"/>
                  </a:cubicBezTo>
                  <a:cubicBezTo>
                    <a:pt x="307" y="197"/>
                    <a:pt x="308" y="197"/>
                    <a:pt x="309" y="192"/>
                  </a:cubicBezTo>
                  <a:cubicBezTo>
                    <a:pt x="310" y="191"/>
                    <a:pt x="311" y="188"/>
                    <a:pt x="312" y="186"/>
                  </a:cubicBezTo>
                  <a:cubicBezTo>
                    <a:pt x="312" y="186"/>
                    <a:pt x="311" y="186"/>
                    <a:pt x="310" y="186"/>
                  </a:cubicBezTo>
                  <a:cubicBezTo>
                    <a:pt x="310" y="186"/>
                    <a:pt x="309" y="186"/>
                    <a:pt x="309" y="186"/>
                  </a:cubicBezTo>
                  <a:cubicBezTo>
                    <a:pt x="305" y="186"/>
                    <a:pt x="292" y="179"/>
                    <a:pt x="289" y="178"/>
                  </a:cubicBezTo>
                  <a:cubicBezTo>
                    <a:pt x="288" y="177"/>
                    <a:pt x="287" y="177"/>
                    <a:pt x="286" y="176"/>
                  </a:cubicBezTo>
                  <a:cubicBezTo>
                    <a:pt x="286" y="179"/>
                    <a:pt x="285" y="180"/>
                    <a:pt x="284" y="181"/>
                  </a:cubicBezTo>
                  <a:cubicBezTo>
                    <a:pt x="278" y="184"/>
                    <a:pt x="269" y="174"/>
                    <a:pt x="268" y="171"/>
                  </a:cubicBezTo>
                  <a:cubicBezTo>
                    <a:pt x="266" y="170"/>
                    <a:pt x="266" y="168"/>
                    <a:pt x="265" y="167"/>
                  </a:cubicBezTo>
                  <a:cubicBezTo>
                    <a:pt x="265" y="168"/>
                    <a:pt x="265" y="170"/>
                    <a:pt x="265" y="171"/>
                  </a:cubicBezTo>
                  <a:cubicBezTo>
                    <a:pt x="265" y="174"/>
                    <a:pt x="265" y="176"/>
                    <a:pt x="263" y="178"/>
                  </a:cubicBezTo>
                  <a:cubicBezTo>
                    <a:pt x="261" y="180"/>
                    <a:pt x="257" y="179"/>
                    <a:pt x="255" y="179"/>
                  </a:cubicBezTo>
                  <a:cubicBezTo>
                    <a:pt x="254" y="178"/>
                    <a:pt x="252" y="178"/>
                    <a:pt x="252" y="178"/>
                  </a:cubicBezTo>
                  <a:cubicBezTo>
                    <a:pt x="248" y="178"/>
                    <a:pt x="246" y="176"/>
                    <a:pt x="245" y="174"/>
                  </a:cubicBezTo>
                  <a:cubicBezTo>
                    <a:pt x="245" y="171"/>
                    <a:pt x="248" y="167"/>
                    <a:pt x="251" y="164"/>
                  </a:cubicBezTo>
                  <a:cubicBezTo>
                    <a:pt x="249" y="162"/>
                    <a:pt x="246" y="160"/>
                    <a:pt x="244" y="158"/>
                  </a:cubicBezTo>
                  <a:cubicBezTo>
                    <a:pt x="241" y="156"/>
                    <a:pt x="239" y="155"/>
                    <a:pt x="238" y="154"/>
                  </a:cubicBezTo>
                  <a:cubicBezTo>
                    <a:pt x="236" y="152"/>
                    <a:pt x="235" y="151"/>
                    <a:pt x="224" y="157"/>
                  </a:cubicBezTo>
                  <a:cubicBezTo>
                    <a:pt x="218" y="161"/>
                    <a:pt x="217" y="163"/>
                    <a:pt x="215" y="165"/>
                  </a:cubicBezTo>
                  <a:cubicBezTo>
                    <a:pt x="214" y="167"/>
                    <a:pt x="212" y="170"/>
                    <a:pt x="207" y="172"/>
                  </a:cubicBezTo>
                  <a:cubicBezTo>
                    <a:pt x="202" y="174"/>
                    <a:pt x="196" y="174"/>
                    <a:pt x="191" y="170"/>
                  </a:cubicBezTo>
                  <a:cubicBezTo>
                    <a:pt x="188" y="167"/>
                    <a:pt x="187" y="163"/>
                    <a:pt x="188" y="159"/>
                  </a:cubicBezTo>
                  <a:cubicBezTo>
                    <a:pt x="189" y="152"/>
                    <a:pt x="191" y="147"/>
                    <a:pt x="204" y="144"/>
                  </a:cubicBezTo>
                  <a:cubicBezTo>
                    <a:pt x="205" y="144"/>
                    <a:pt x="206" y="144"/>
                    <a:pt x="208" y="144"/>
                  </a:cubicBezTo>
                  <a:cubicBezTo>
                    <a:pt x="206" y="141"/>
                    <a:pt x="205" y="138"/>
                    <a:pt x="206" y="135"/>
                  </a:cubicBezTo>
                  <a:cubicBezTo>
                    <a:pt x="208" y="132"/>
                    <a:pt x="211" y="131"/>
                    <a:pt x="213" y="131"/>
                  </a:cubicBezTo>
                  <a:cubicBezTo>
                    <a:pt x="214" y="130"/>
                    <a:pt x="214" y="130"/>
                    <a:pt x="215" y="130"/>
                  </a:cubicBezTo>
                  <a:cubicBezTo>
                    <a:pt x="216" y="130"/>
                    <a:pt x="216" y="130"/>
                    <a:pt x="216" y="130"/>
                  </a:cubicBezTo>
                  <a:cubicBezTo>
                    <a:pt x="220" y="128"/>
                    <a:pt x="220" y="128"/>
                    <a:pt x="219" y="125"/>
                  </a:cubicBezTo>
                  <a:cubicBezTo>
                    <a:pt x="219" y="125"/>
                    <a:pt x="218" y="125"/>
                    <a:pt x="218" y="125"/>
                  </a:cubicBezTo>
                  <a:cubicBezTo>
                    <a:pt x="216" y="126"/>
                    <a:pt x="213" y="126"/>
                    <a:pt x="210" y="123"/>
                  </a:cubicBezTo>
                  <a:cubicBezTo>
                    <a:pt x="209" y="122"/>
                    <a:pt x="209" y="120"/>
                    <a:pt x="209" y="118"/>
                  </a:cubicBezTo>
                  <a:cubicBezTo>
                    <a:pt x="210" y="116"/>
                    <a:pt x="212" y="113"/>
                    <a:pt x="221" y="107"/>
                  </a:cubicBezTo>
                  <a:cubicBezTo>
                    <a:pt x="222" y="107"/>
                    <a:pt x="225" y="105"/>
                    <a:pt x="228" y="106"/>
                  </a:cubicBezTo>
                  <a:cubicBezTo>
                    <a:pt x="230" y="108"/>
                    <a:pt x="231" y="110"/>
                    <a:pt x="231" y="112"/>
                  </a:cubicBezTo>
                  <a:cubicBezTo>
                    <a:pt x="231" y="114"/>
                    <a:pt x="231" y="115"/>
                    <a:pt x="232" y="117"/>
                  </a:cubicBezTo>
                  <a:cubicBezTo>
                    <a:pt x="233" y="116"/>
                    <a:pt x="233" y="116"/>
                    <a:pt x="234" y="115"/>
                  </a:cubicBezTo>
                  <a:cubicBezTo>
                    <a:pt x="236" y="114"/>
                    <a:pt x="240" y="111"/>
                    <a:pt x="244" y="110"/>
                  </a:cubicBezTo>
                  <a:cubicBezTo>
                    <a:pt x="250" y="108"/>
                    <a:pt x="253" y="108"/>
                    <a:pt x="256" y="108"/>
                  </a:cubicBezTo>
                  <a:cubicBezTo>
                    <a:pt x="258" y="108"/>
                    <a:pt x="260" y="108"/>
                    <a:pt x="263" y="108"/>
                  </a:cubicBezTo>
                  <a:cubicBezTo>
                    <a:pt x="270" y="107"/>
                    <a:pt x="272" y="105"/>
                    <a:pt x="279" y="100"/>
                  </a:cubicBezTo>
                  <a:cubicBezTo>
                    <a:pt x="281" y="98"/>
                    <a:pt x="281" y="98"/>
                    <a:pt x="281" y="98"/>
                  </a:cubicBezTo>
                  <a:cubicBezTo>
                    <a:pt x="282" y="97"/>
                    <a:pt x="283" y="96"/>
                    <a:pt x="283" y="96"/>
                  </a:cubicBezTo>
                  <a:cubicBezTo>
                    <a:pt x="283" y="94"/>
                    <a:pt x="281" y="92"/>
                    <a:pt x="282" y="89"/>
                  </a:cubicBezTo>
                  <a:cubicBezTo>
                    <a:pt x="283" y="88"/>
                    <a:pt x="283" y="88"/>
                    <a:pt x="283" y="87"/>
                  </a:cubicBezTo>
                  <a:cubicBezTo>
                    <a:pt x="283" y="87"/>
                    <a:pt x="283" y="86"/>
                    <a:pt x="283" y="84"/>
                  </a:cubicBezTo>
                  <a:cubicBezTo>
                    <a:pt x="282" y="84"/>
                    <a:pt x="281" y="85"/>
                    <a:pt x="280" y="86"/>
                  </a:cubicBezTo>
                  <a:cubicBezTo>
                    <a:pt x="279" y="86"/>
                    <a:pt x="277" y="87"/>
                    <a:pt x="275" y="88"/>
                  </a:cubicBezTo>
                  <a:cubicBezTo>
                    <a:pt x="270" y="90"/>
                    <a:pt x="270" y="92"/>
                    <a:pt x="271" y="96"/>
                  </a:cubicBezTo>
                  <a:cubicBezTo>
                    <a:pt x="271" y="97"/>
                    <a:pt x="271" y="99"/>
                    <a:pt x="271" y="100"/>
                  </a:cubicBezTo>
                  <a:cubicBezTo>
                    <a:pt x="271" y="101"/>
                    <a:pt x="270" y="105"/>
                    <a:pt x="267" y="106"/>
                  </a:cubicBezTo>
                  <a:cubicBezTo>
                    <a:pt x="263" y="108"/>
                    <a:pt x="259" y="105"/>
                    <a:pt x="253" y="100"/>
                  </a:cubicBezTo>
                  <a:cubicBezTo>
                    <a:pt x="251" y="99"/>
                    <a:pt x="250" y="98"/>
                    <a:pt x="250" y="97"/>
                  </a:cubicBezTo>
                  <a:cubicBezTo>
                    <a:pt x="248" y="98"/>
                    <a:pt x="246" y="100"/>
                    <a:pt x="243" y="100"/>
                  </a:cubicBezTo>
                  <a:cubicBezTo>
                    <a:pt x="239" y="101"/>
                    <a:pt x="237" y="100"/>
                    <a:pt x="236" y="98"/>
                  </a:cubicBezTo>
                  <a:cubicBezTo>
                    <a:pt x="235" y="94"/>
                    <a:pt x="238" y="92"/>
                    <a:pt x="246" y="87"/>
                  </a:cubicBezTo>
                  <a:cubicBezTo>
                    <a:pt x="249" y="85"/>
                    <a:pt x="251" y="84"/>
                    <a:pt x="253" y="82"/>
                  </a:cubicBezTo>
                  <a:cubicBezTo>
                    <a:pt x="255" y="81"/>
                    <a:pt x="258" y="79"/>
                    <a:pt x="262" y="77"/>
                  </a:cubicBezTo>
                  <a:cubicBezTo>
                    <a:pt x="268" y="74"/>
                    <a:pt x="275" y="70"/>
                    <a:pt x="278" y="66"/>
                  </a:cubicBezTo>
                  <a:cubicBezTo>
                    <a:pt x="282" y="61"/>
                    <a:pt x="284" y="61"/>
                    <a:pt x="289" y="62"/>
                  </a:cubicBezTo>
                  <a:cubicBezTo>
                    <a:pt x="291" y="63"/>
                    <a:pt x="293" y="63"/>
                    <a:pt x="298" y="64"/>
                  </a:cubicBezTo>
                  <a:cubicBezTo>
                    <a:pt x="304" y="64"/>
                    <a:pt x="310" y="65"/>
                    <a:pt x="312" y="69"/>
                  </a:cubicBezTo>
                  <a:cubicBezTo>
                    <a:pt x="314" y="72"/>
                    <a:pt x="313" y="75"/>
                    <a:pt x="312" y="78"/>
                  </a:cubicBezTo>
                  <a:cubicBezTo>
                    <a:pt x="313" y="78"/>
                    <a:pt x="314" y="77"/>
                    <a:pt x="315" y="77"/>
                  </a:cubicBezTo>
                  <a:cubicBezTo>
                    <a:pt x="323" y="75"/>
                    <a:pt x="333" y="72"/>
                    <a:pt x="343" y="69"/>
                  </a:cubicBezTo>
                  <a:cubicBezTo>
                    <a:pt x="352" y="65"/>
                    <a:pt x="358" y="65"/>
                    <a:pt x="363" y="66"/>
                  </a:cubicBezTo>
                  <a:cubicBezTo>
                    <a:pt x="366" y="66"/>
                    <a:pt x="368" y="66"/>
                    <a:pt x="370" y="65"/>
                  </a:cubicBezTo>
                  <a:cubicBezTo>
                    <a:pt x="377" y="62"/>
                    <a:pt x="386" y="60"/>
                    <a:pt x="402" y="60"/>
                  </a:cubicBezTo>
                  <a:cubicBezTo>
                    <a:pt x="417" y="60"/>
                    <a:pt x="425" y="64"/>
                    <a:pt x="439" y="73"/>
                  </a:cubicBezTo>
                  <a:cubicBezTo>
                    <a:pt x="450" y="80"/>
                    <a:pt x="455" y="77"/>
                    <a:pt x="462" y="73"/>
                  </a:cubicBezTo>
                  <a:cubicBezTo>
                    <a:pt x="464" y="72"/>
                    <a:pt x="464" y="72"/>
                    <a:pt x="464" y="72"/>
                  </a:cubicBezTo>
                  <a:cubicBezTo>
                    <a:pt x="470" y="68"/>
                    <a:pt x="477" y="72"/>
                    <a:pt x="486" y="76"/>
                  </a:cubicBezTo>
                  <a:cubicBezTo>
                    <a:pt x="489" y="77"/>
                    <a:pt x="492" y="79"/>
                    <a:pt x="495" y="80"/>
                  </a:cubicBezTo>
                  <a:cubicBezTo>
                    <a:pt x="494" y="79"/>
                    <a:pt x="493" y="78"/>
                    <a:pt x="492" y="77"/>
                  </a:cubicBezTo>
                  <a:cubicBezTo>
                    <a:pt x="489" y="72"/>
                    <a:pt x="484" y="67"/>
                    <a:pt x="456" y="51"/>
                  </a:cubicBezTo>
                  <a:cubicBezTo>
                    <a:pt x="432" y="38"/>
                    <a:pt x="427" y="36"/>
                    <a:pt x="406" y="28"/>
                  </a:cubicBezTo>
                  <a:cubicBezTo>
                    <a:pt x="403" y="26"/>
                    <a:pt x="398" y="25"/>
                    <a:pt x="393" y="23"/>
                  </a:cubicBezTo>
                  <a:cubicBezTo>
                    <a:pt x="360" y="10"/>
                    <a:pt x="349" y="8"/>
                    <a:pt x="304" y="8"/>
                  </a:cubicBezTo>
                  <a:cubicBezTo>
                    <a:pt x="256" y="8"/>
                    <a:pt x="215" y="23"/>
                    <a:pt x="199" y="29"/>
                  </a:cubicBezTo>
                  <a:cubicBezTo>
                    <a:pt x="195" y="30"/>
                    <a:pt x="192" y="31"/>
                    <a:pt x="189" y="32"/>
                  </a:cubicBezTo>
                  <a:cubicBezTo>
                    <a:pt x="189" y="32"/>
                    <a:pt x="189" y="33"/>
                    <a:pt x="189" y="33"/>
                  </a:cubicBezTo>
                  <a:cubicBezTo>
                    <a:pt x="191" y="33"/>
                    <a:pt x="192" y="34"/>
                    <a:pt x="194" y="34"/>
                  </a:cubicBezTo>
                  <a:cubicBezTo>
                    <a:pt x="197" y="35"/>
                    <a:pt x="199" y="36"/>
                    <a:pt x="205" y="36"/>
                  </a:cubicBezTo>
                  <a:cubicBezTo>
                    <a:pt x="205" y="36"/>
                    <a:pt x="229" y="36"/>
                    <a:pt x="232" y="44"/>
                  </a:cubicBezTo>
                  <a:cubicBezTo>
                    <a:pt x="232" y="45"/>
                    <a:pt x="233" y="48"/>
                    <a:pt x="229" y="51"/>
                  </a:cubicBezTo>
                  <a:cubicBezTo>
                    <a:pt x="227" y="52"/>
                    <a:pt x="225" y="55"/>
                    <a:pt x="223" y="58"/>
                  </a:cubicBezTo>
                  <a:cubicBezTo>
                    <a:pt x="219" y="64"/>
                    <a:pt x="213" y="72"/>
                    <a:pt x="203" y="78"/>
                  </a:cubicBezTo>
                  <a:cubicBezTo>
                    <a:pt x="187" y="89"/>
                    <a:pt x="169" y="90"/>
                    <a:pt x="164" y="90"/>
                  </a:cubicBezTo>
                  <a:cubicBezTo>
                    <a:pt x="162" y="90"/>
                    <a:pt x="159" y="90"/>
                    <a:pt x="157" y="87"/>
                  </a:cubicBezTo>
                  <a:cubicBezTo>
                    <a:pt x="155" y="83"/>
                    <a:pt x="157" y="80"/>
                    <a:pt x="161" y="76"/>
                  </a:cubicBezTo>
                  <a:cubicBezTo>
                    <a:pt x="162" y="73"/>
                    <a:pt x="164" y="70"/>
                    <a:pt x="166" y="67"/>
                  </a:cubicBezTo>
                  <a:cubicBezTo>
                    <a:pt x="173" y="55"/>
                    <a:pt x="173" y="54"/>
                    <a:pt x="171" y="52"/>
                  </a:cubicBezTo>
                  <a:cubicBezTo>
                    <a:pt x="170" y="51"/>
                    <a:pt x="164" y="54"/>
                    <a:pt x="161" y="56"/>
                  </a:cubicBezTo>
                  <a:cubicBezTo>
                    <a:pt x="160" y="56"/>
                    <a:pt x="159" y="57"/>
                    <a:pt x="158" y="57"/>
                  </a:cubicBezTo>
                  <a:cubicBezTo>
                    <a:pt x="156" y="58"/>
                    <a:pt x="155" y="61"/>
                    <a:pt x="153" y="65"/>
                  </a:cubicBezTo>
                  <a:cubicBezTo>
                    <a:pt x="152" y="68"/>
                    <a:pt x="151" y="72"/>
                    <a:pt x="148" y="75"/>
                  </a:cubicBezTo>
                  <a:cubicBezTo>
                    <a:pt x="142" y="84"/>
                    <a:pt x="138" y="86"/>
                    <a:pt x="129" y="85"/>
                  </a:cubicBezTo>
                  <a:cubicBezTo>
                    <a:pt x="127" y="85"/>
                    <a:pt x="126" y="85"/>
                    <a:pt x="125" y="84"/>
                  </a:cubicBezTo>
                  <a:cubicBezTo>
                    <a:pt x="126" y="86"/>
                    <a:pt x="127" y="88"/>
                    <a:pt x="127" y="90"/>
                  </a:cubicBezTo>
                  <a:cubicBezTo>
                    <a:pt x="129" y="97"/>
                    <a:pt x="128" y="100"/>
                    <a:pt x="126" y="105"/>
                  </a:cubicBezTo>
                  <a:cubicBezTo>
                    <a:pt x="125" y="107"/>
                    <a:pt x="124" y="109"/>
                    <a:pt x="123" y="112"/>
                  </a:cubicBezTo>
                  <a:cubicBezTo>
                    <a:pt x="122" y="115"/>
                    <a:pt x="122" y="118"/>
                    <a:pt x="121" y="120"/>
                  </a:cubicBezTo>
                  <a:cubicBezTo>
                    <a:pt x="120" y="125"/>
                    <a:pt x="119" y="129"/>
                    <a:pt x="115" y="134"/>
                  </a:cubicBezTo>
                  <a:cubicBezTo>
                    <a:pt x="113" y="136"/>
                    <a:pt x="111" y="138"/>
                    <a:pt x="108" y="137"/>
                  </a:cubicBezTo>
                  <a:cubicBezTo>
                    <a:pt x="105" y="137"/>
                    <a:pt x="105" y="134"/>
                    <a:pt x="105" y="132"/>
                  </a:cubicBezTo>
                  <a:cubicBezTo>
                    <a:pt x="105" y="130"/>
                    <a:pt x="104" y="127"/>
                    <a:pt x="103" y="125"/>
                  </a:cubicBezTo>
                  <a:cubicBezTo>
                    <a:pt x="103" y="129"/>
                    <a:pt x="104" y="134"/>
                    <a:pt x="104" y="138"/>
                  </a:cubicBezTo>
                  <a:cubicBezTo>
                    <a:pt x="102" y="149"/>
                    <a:pt x="93" y="149"/>
                    <a:pt x="88" y="148"/>
                  </a:cubicBezTo>
                  <a:cubicBezTo>
                    <a:pt x="84" y="148"/>
                    <a:pt x="81" y="148"/>
                    <a:pt x="79" y="149"/>
                  </a:cubicBezTo>
                  <a:cubicBezTo>
                    <a:pt x="75" y="153"/>
                    <a:pt x="70" y="159"/>
                    <a:pt x="66" y="165"/>
                  </a:cubicBezTo>
                  <a:cubicBezTo>
                    <a:pt x="64" y="168"/>
                    <a:pt x="62" y="171"/>
                    <a:pt x="60" y="174"/>
                  </a:cubicBezTo>
                  <a:cubicBezTo>
                    <a:pt x="57" y="178"/>
                    <a:pt x="54" y="180"/>
                    <a:pt x="52" y="183"/>
                  </a:cubicBezTo>
                  <a:cubicBezTo>
                    <a:pt x="48" y="186"/>
                    <a:pt x="45" y="189"/>
                    <a:pt x="42" y="195"/>
                  </a:cubicBezTo>
                  <a:cubicBezTo>
                    <a:pt x="40" y="198"/>
                    <a:pt x="39" y="199"/>
                    <a:pt x="39" y="200"/>
                  </a:cubicBezTo>
                  <a:cubicBezTo>
                    <a:pt x="40" y="202"/>
                    <a:pt x="40" y="204"/>
                    <a:pt x="39" y="207"/>
                  </a:cubicBezTo>
                  <a:cubicBezTo>
                    <a:pt x="38" y="213"/>
                    <a:pt x="35" y="214"/>
                    <a:pt x="32" y="215"/>
                  </a:cubicBezTo>
                  <a:cubicBezTo>
                    <a:pt x="30" y="215"/>
                    <a:pt x="29" y="215"/>
                    <a:pt x="27" y="217"/>
                  </a:cubicBezTo>
                  <a:cubicBezTo>
                    <a:pt x="26" y="220"/>
                    <a:pt x="26" y="221"/>
                    <a:pt x="26" y="224"/>
                  </a:cubicBezTo>
                  <a:cubicBezTo>
                    <a:pt x="26" y="228"/>
                    <a:pt x="26" y="233"/>
                    <a:pt x="24" y="242"/>
                  </a:cubicBezTo>
                  <a:cubicBezTo>
                    <a:pt x="22" y="254"/>
                    <a:pt x="22" y="255"/>
                    <a:pt x="23" y="256"/>
                  </a:cubicBezTo>
                  <a:cubicBezTo>
                    <a:pt x="23" y="258"/>
                    <a:pt x="24" y="259"/>
                    <a:pt x="24" y="263"/>
                  </a:cubicBezTo>
                  <a:cubicBezTo>
                    <a:pt x="24" y="264"/>
                    <a:pt x="24" y="264"/>
                    <a:pt x="24" y="265"/>
                  </a:cubicBezTo>
                  <a:cubicBezTo>
                    <a:pt x="26" y="265"/>
                    <a:pt x="27" y="265"/>
                    <a:pt x="28" y="265"/>
                  </a:cubicBezTo>
                  <a:cubicBezTo>
                    <a:pt x="29" y="265"/>
                    <a:pt x="29" y="265"/>
                    <a:pt x="30" y="265"/>
                  </a:cubicBezTo>
                  <a:cubicBezTo>
                    <a:pt x="32" y="265"/>
                    <a:pt x="35" y="264"/>
                    <a:pt x="40" y="265"/>
                  </a:cubicBezTo>
                  <a:cubicBezTo>
                    <a:pt x="47" y="266"/>
                    <a:pt x="50" y="271"/>
                    <a:pt x="52" y="274"/>
                  </a:cubicBezTo>
                  <a:cubicBezTo>
                    <a:pt x="52" y="274"/>
                    <a:pt x="53" y="275"/>
                    <a:pt x="53" y="276"/>
                  </a:cubicBezTo>
                  <a:cubicBezTo>
                    <a:pt x="54" y="276"/>
                    <a:pt x="55" y="277"/>
                    <a:pt x="56" y="279"/>
                  </a:cubicBezTo>
                  <a:cubicBezTo>
                    <a:pt x="62" y="285"/>
                    <a:pt x="73" y="297"/>
                    <a:pt x="80" y="310"/>
                  </a:cubicBezTo>
                  <a:cubicBezTo>
                    <a:pt x="83" y="315"/>
                    <a:pt x="84" y="317"/>
                    <a:pt x="84" y="318"/>
                  </a:cubicBezTo>
                  <a:cubicBezTo>
                    <a:pt x="87" y="318"/>
                    <a:pt x="89" y="319"/>
                    <a:pt x="91" y="322"/>
                  </a:cubicBezTo>
                  <a:cubicBezTo>
                    <a:pt x="92" y="324"/>
                    <a:pt x="92" y="324"/>
                    <a:pt x="92" y="324"/>
                  </a:cubicBezTo>
                  <a:cubicBezTo>
                    <a:pt x="97" y="331"/>
                    <a:pt x="106" y="343"/>
                    <a:pt x="109" y="357"/>
                  </a:cubicBezTo>
                  <a:cubicBezTo>
                    <a:pt x="111" y="364"/>
                    <a:pt x="112" y="368"/>
                    <a:pt x="108" y="370"/>
                  </a:cubicBezTo>
                  <a:cubicBezTo>
                    <a:pt x="108" y="370"/>
                    <a:pt x="108" y="371"/>
                    <a:pt x="108" y="374"/>
                  </a:cubicBezTo>
                  <a:cubicBezTo>
                    <a:pt x="107" y="380"/>
                    <a:pt x="107" y="381"/>
                    <a:pt x="108" y="382"/>
                  </a:cubicBezTo>
                  <a:cubicBezTo>
                    <a:pt x="108" y="383"/>
                    <a:pt x="109" y="384"/>
                    <a:pt x="110" y="387"/>
                  </a:cubicBezTo>
                  <a:cubicBezTo>
                    <a:pt x="112" y="393"/>
                    <a:pt x="112" y="397"/>
                    <a:pt x="112" y="402"/>
                  </a:cubicBezTo>
                  <a:cubicBezTo>
                    <a:pt x="112" y="404"/>
                    <a:pt x="112" y="406"/>
                    <a:pt x="112" y="409"/>
                  </a:cubicBezTo>
                  <a:cubicBezTo>
                    <a:pt x="112" y="415"/>
                    <a:pt x="111" y="417"/>
                    <a:pt x="109" y="420"/>
                  </a:cubicBezTo>
                  <a:cubicBezTo>
                    <a:pt x="109" y="421"/>
                    <a:pt x="108" y="422"/>
                    <a:pt x="107" y="424"/>
                  </a:cubicBezTo>
                  <a:cubicBezTo>
                    <a:pt x="106" y="428"/>
                    <a:pt x="106" y="429"/>
                    <a:pt x="107" y="433"/>
                  </a:cubicBezTo>
                  <a:cubicBezTo>
                    <a:pt x="107" y="436"/>
                    <a:pt x="108" y="440"/>
                    <a:pt x="108" y="446"/>
                  </a:cubicBezTo>
                  <a:cubicBezTo>
                    <a:pt x="108" y="455"/>
                    <a:pt x="108" y="456"/>
                    <a:pt x="109" y="459"/>
                  </a:cubicBezTo>
                  <a:cubicBezTo>
                    <a:pt x="110" y="460"/>
                    <a:pt x="111" y="462"/>
                    <a:pt x="112" y="465"/>
                  </a:cubicBezTo>
                  <a:cubicBezTo>
                    <a:pt x="113" y="468"/>
                    <a:pt x="117" y="472"/>
                    <a:pt x="121" y="477"/>
                  </a:cubicBezTo>
                  <a:cubicBezTo>
                    <a:pt x="127" y="483"/>
                    <a:pt x="134" y="491"/>
                    <a:pt x="139" y="500"/>
                  </a:cubicBezTo>
                  <a:cubicBezTo>
                    <a:pt x="141" y="504"/>
                    <a:pt x="141" y="504"/>
                    <a:pt x="141" y="504"/>
                  </a:cubicBezTo>
                  <a:cubicBezTo>
                    <a:pt x="146" y="515"/>
                    <a:pt x="148" y="517"/>
                    <a:pt x="145" y="520"/>
                  </a:cubicBezTo>
                  <a:cubicBezTo>
                    <a:pt x="142" y="523"/>
                    <a:pt x="139" y="521"/>
                    <a:pt x="133" y="518"/>
                  </a:cubicBezTo>
                  <a:cubicBezTo>
                    <a:pt x="132" y="517"/>
                    <a:pt x="132" y="517"/>
                    <a:pt x="132" y="517"/>
                  </a:cubicBezTo>
                  <a:cubicBezTo>
                    <a:pt x="130" y="516"/>
                    <a:pt x="127" y="515"/>
                    <a:pt x="125" y="514"/>
                  </a:cubicBezTo>
                  <a:cubicBezTo>
                    <a:pt x="118" y="510"/>
                    <a:pt x="113" y="508"/>
                    <a:pt x="102" y="495"/>
                  </a:cubicBezTo>
                  <a:cubicBezTo>
                    <a:pt x="98" y="490"/>
                    <a:pt x="94" y="486"/>
                    <a:pt x="91" y="483"/>
                  </a:cubicBezTo>
                  <a:cubicBezTo>
                    <a:pt x="85" y="477"/>
                    <a:pt x="80" y="473"/>
                    <a:pt x="75" y="461"/>
                  </a:cubicBezTo>
                  <a:cubicBezTo>
                    <a:pt x="71" y="454"/>
                    <a:pt x="71" y="454"/>
                    <a:pt x="71" y="454"/>
                  </a:cubicBezTo>
                  <a:cubicBezTo>
                    <a:pt x="66" y="443"/>
                    <a:pt x="64" y="440"/>
                    <a:pt x="55" y="426"/>
                  </a:cubicBezTo>
                  <a:cubicBezTo>
                    <a:pt x="46" y="410"/>
                    <a:pt x="37" y="394"/>
                    <a:pt x="31" y="378"/>
                  </a:cubicBezTo>
                  <a:cubicBezTo>
                    <a:pt x="26" y="363"/>
                    <a:pt x="17" y="328"/>
                    <a:pt x="19" y="309"/>
                  </a:cubicBezTo>
                  <a:cubicBezTo>
                    <a:pt x="20" y="296"/>
                    <a:pt x="19" y="296"/>
                    <a:pt x="13" y="295"/>
                  </a:cubicBezTo>
                  <a:cubicBezTo>
                    <a:pt x="12" y="295"/>
                    <a:pt x="12" y="295"/>
                    <a:pt x="12" y="295"/>
                  </a:cubicBezTo>
                  <a:cubicBezTo>
                    <a:pt x="12" y="295"/>
                    <a:pt x="12" y="295"/>
                    <a:pt x="12" y="295"/>
                  </a:cubicBezTo>
                  <a:cubicBezTo>
                    <a:pt x="12" y="295"/>
                    <a:pt x="9" y="297"/>
                    <a:pt x="10" y="317"/>
                  </a:cubicBezTo>
                  <a:cubicBezTo>
                    <a:pt x="10" y="331"/>
                    <a:pt x="15" y="353"/>
                    <a:pt x="24" y="383"/>
                  </a:cubicBezTo>
                  <a:cubicBezTo>
                    <a:pt x="34" y="417"/>
                    <a:pt x="66" y="470"/>
                    <a:pt x="89" y="496"/>
                  </a:cubicBezTo>
                  <a:cubicBezTo>
                    <a:pt x="116" y="526"/>
                    <a:pt x="158" y="565"/>
                    <a:pt x="210" y="582"/>
                  </a:cubicBezTo>
                  <a:cubicBezTo>
                    <a:pt x="267" y="601"/>
                    <a:pt x="276" y="628"/>
                    <a:pt x="283" y="663"/>
                  </a:cubicBezTo>
                  <a:cubicBezTo>
                    <a:pt x="289" y="698"/>
                    <a:pt x="288" y="785"/>
                    <a:pt x="288" y="789"/>
                  </a:cubicBezTo>
                  <a:cubicBezTo>
                    <a:pt x="280" y="789"/>
                    <a:pt x="280" y="789"/>
                    <a:pt x="280" y="789"/>
                  </a:cubicBezTo>
                  <a:cubicBezTo>
                    <a:pt x="280" y="788"/>
                    <a:pt x="281" y="699"/>
                    <a:pt x="275" y="664"/>
                  </a:cubicBezTo>
                  <a:cubicBezTo>
                    <a:pt x="268" y="630"/>
                    <a:pt x="261" y="608"/>
                    <a:pt x="208" y="590"/>
                  </a:cubicBezTo>
                  <a:cubicBezTo>
                    <a:pt x="154" y="572"/>
                    <a:pt x="110" y="532"/>
                    <a:pt x="83" y="501"/>
                  </a:cubicBezTo>
                  <a:cubicBezTo>
                    <a:pt x="59" y="474"/>
                    <a:pt x="27" y="421"/>
                    <a:pt x="16" y="385"/>
                  </a:cubicBezTo>
                  <a:cubicBezTo>
                    <a:pt x="7" y="354"/>
                    <a:pt x="2" y="332"/>
                    <a:pt x="2" y="317"/>
                  </a:cubicBezTo>
                  <a:cubicBezTo>
                    <a:pt x="0" y="297"/>
                    <a:pt x="4" y="291"/>
                    <a:pt x="7" y="289"/>
                  </a:cubicBezTo>
                  <a:cubicBezTo>
                    <a:pt x="9" y="287"/>
                    <a:pt x="11" y="287"/>
                    <a:pt x="14" y="287"/>
                  </a:cubicBezTo>
                  <a:cubicBezTo>
                    <a:pt x="14" y="287"/>
                    <a:pt x="14" y="287"/>
                    <a:pt x="14" y="287"/>
                  </a:cubicBezTo>
                  <a:cubicBezTo>
                    <a:pt x="24" y="289"/>
                    <a:pt x="28" y="292"/>
                    <a:pt x="27" y="310"/>
                  </a:cubicBezTo>
                  <a:cubicBezTo>
                    <a:pt x="26" y="326"/>
                    <a:pt x="33" y="359"/>
                    <a:pt x="39" y="376"/>
                  </a:cubicBezTo>
                  <a:cubicBezTo>
                    <a:pt x="44" y="391"/>
                    <a:pt x="53" y="407"/>
                    <a:pt x="62" y="422"/>
                  </a:cubicBezTo>
                  <a:cubicBezTo>
                    <a:pt x="71" y="436"/>
                    <a:pt x="73" y="439"/>
                    <a:pt x="78" y="451"/>
                  </a:cubicBezTo>
                  <a:cubicBezTo>
                    <a:pt x="82" y="458"/>
                    <a:pt x="82" y="458"/>
                    <a:pt x="82" y="458"/>
                  </a:cubicBezTo>
                  <a:cubicBezTo>
                    <a:pt x="87" y="468"/>
                    <a:pt x="91" y="472"/>
                    <a:pt x="97" y="478"/>
                  </a:cubicBezTo>
                  <a:cubicBezTo>
                    <a:pt x="100" y="481"/>
                    <a:pt x="104" y="485"/>
                    <a:pt x="109" y="490"/>
                  </a:cubicBezTo>
                  <a:cubicBezTo>
                    <a:pt x="118" y="501"/>
                    <a:pt x="122" y="503"/>
                    <a:pt x="129" y="506"/>
                  </a:cubicBezTo>
                  <a:cubicBezTo>
                    <a:pt x="130" y="507"/>
                    <a:pt x="132" y="508"/>
                    <a:pt x="135" y="509"/>
                  </a:cubicBezTo>
                  <a:cubicBezTo>
                    <a:pt x="134" y="509"/>
                    <a:pt x="134" y="508"/>
                    <a:pt x="134" y="508"/>
                  </a:cubicBezTo>
                  <a:cubicBezTo>
                    <a:pt x="132" y="504"/>
                    <a:pt x="132" y="504"/>
                    <a:pt x="132" y="504"/>
                  </a:cubicBezTo>
                  <a:cubicBezTo>
                    <a:pt x="128" y="495"/>
                    <a:pt x="121" y="488"/>
                    <a:pt x="115" y="482"/>
                  </a:cubicBezTo>
                  <a:cubicBezTo>
                    <a:pt x="110" y="477"/>
                    <a:pt x="106" y="472"/>
                    <a:pt x="104" y="467"/>
                  </a:cubicBezTo>
                  <a:cubicBezTo>
                    <a:pt x="104" y="465"/>
                    <a:pt x="103" y="464"/>
                    <a:pt x="102" y="462"/>
                  </a:cubicBezTo>
                  <a:cubicBezTo>
                    <a:pt x="101" y="459"/>
                    <a:pt x="100" y="457"/>
                    <a:pt x="100" y="446"/>
                  </a:cubicBezTo>
                  <a:cubicBezTo>
                    <a:pt x="100" y="440"/>
                    <a:pt x="99" y="437"/>
                    <a:pt x="99" y="434"/>
                  </a:cubicBezTo>
                  <a:cubicBezTo>
                    <a:pt x="98" y="430"/>
                    <a:pt x="98" y="427"/>
                    <a:pt x="100" y="422"/>
                  </a:cubicBezTo>
                  <a:cubicBezTo>
                    <a:pt x="101" y="419"/>
                    <a:pt x="102" y="417"/>
                    <a:pt x="102" y="416"/>
                  </a:cubicBezTo>
                  <a:cubicBezTo>
                    <a:pt x="103" y="415"/>
                    <a:pt x="104" y="414"/>
                    <a:pt x="104" y="409"/>
                  </a:cubicBezTo>
                  <a:cubicBezTo>
                    <a:pt x="104" y="406"/>
                    <a:pt x="104" y="404"/>
                    <a:pt x="104" y="402"/>
                  </a:cubicBezTo>
                  <a:cubicBezTo>
                    <a:pt x="104" y="397"/>
                    <a:pt x="104" y="394"/>
                    <a:pt x="102" y="390"/>
                  </a:cubicBezTo>
                  <a:cubicBezTo>
                    <a:pt x="102" y="388"/>
                    <a:pt x="101" y="387"/>
                    <a:pt x="101" y="386"/>
                  </a:cubicBezTo>
                  <a:cubicBezTo>
                    <a:pt x="99" y="383"/>
                    <a:pt x="99" y="381"/>
                    <a:pt x="100" y="373"/>
                  </a:cubicBezTo>
                  <a:cubicBezTo>
                    <a:pt x="100" y="368"/>
                    <a:pt x="101" y="366"/>
                    <a:pt x="103" y="364"/>
                  </a:cubicBezTo>
                  <a:cubicBezTo>
                    <a:pt x="103" y="363"/>
                    <a:pt x="102" y="362"/>
                    <a:pt x="102" y="359"/>
                  </a:cubicBezTo>
                  <a:cubicBezTo>
                    <a:pt x="98" y="346"/>
                    <a:pt x="91" y="336"/>
                    <a:pt x="86" y="329"/>
                  </a:cubicBezTo>
                  <a:cubicBezTo>
                    <a:pt x="84" y="327"/>
                    <a:pt x="84" y="327"/>
                    <a:pt x="84" y="327"/>
                  </a:cubicBezTo>
                  <a:cubicBezTo>
                    <a:pt x="84" y="326"/>
                    <a:pt x="84" y="326"/>
                    <a:pt x="83" y="326"/>
                  </a:cubicBezTo>
                  <a:cubicBezTo>
                    <a:pt x="79" y="325"/>
                    <a:pt x="77" y="322"/>
                    <a:pt x="73" y="313"/>
                  </a:cubicBezTo>
                  <a:cubicBezTo>
                    <a:pt x="67" y="301"/>
                    <a:pt x="56" y="290"/>
                    <a:pt x="50" y="284"/>
                  </a:cubicBezTo>
                  <a:cubicBezTo>
                    <a:pt x="49" y="283"/>
                    <a:pt x="48" y="282"/>
                    <a:pt x="47" y="281"/>
                  </a:cubicBezTo>
                  <a:cubicBezTo>
                    <a:pt x="46" y="280"/>
                    <a:pt x="46" y="279"/>
                    <a:pt x="45" y="278"/>
                  </a:cubicBezTo>
                  <a:cubicBezTo>
                    <a:pt x="44" y="276"/>
                    <a:pt x="42" y="274"/>
                    <a:pt x="38" y="273"/>
                  </a:cubicBezTo>
                  <a:cubicBezTo>
                    <a:pt x="35" y="272"/>
                    <a:pt x="33" y="273"/>
                    <a:pt x="32" y="273"/>
                  </a:cubicBezTo>
                  <a:cubicBezTo>
                    <a:pt x="30" y="273"/>
                    <a:pt x="28" y="274"/>
                    <a:pt x="26" y="273"/>
                  </a:cubicBezTo>
                  <a:cubicBezTo>
                    <a:pt x="26" y="273"/>
                    <a:pt x="25" y="273"/>
                    <a:pt x="25" y="273"/>
                  </a:cubicBezTo>
                  <a:cubicBezTo>
                    <a:pt x="24" y="273"/>
                    <a:pt x="22" y="274"/>
                    <a:pt x="20" y="273"/>
                  </a:cubicBezTo>
                  <a:cubicBezTo>
                    <a:pt x="18" y="271"/>
                    <a:pt x="17" y="268"/>
                    <a:pt x="16" y="264"/>
                  </a:cubicBezTo>
                  <a:cubicBezTo>
                    <a:pt x="16" y="261"/>
                    <a:pt x="15" y="260"/>
                    <a:pt x="15" y="259"/>
                  </a:cubicBezTo>
                  <a:cubicBezTo>
                    <a:pt x="14" y="255"/>
                    <a:pt x="14" y="253"/>
                    <a:pt x="16" y="241"/>
                  </a:cubicBezTo>
                  <a:cubicBezTo>
                    <a:pt x="18" y="232"/>
                    <a:pt x="18" y="228"/>
                    <a:pt x="18" y="225"/>
                  </a:cubicBezTo>
                  <a:cubicBezTo>
                    <a:pt x="18" y="221"/>
                    <a:pt x="17" y="218"/>
                    <a:pt x="21" y="213"/>
                  </a:cubicBezTo>
                  <a:cubicBezTo>
                    <a:pt x="25" y="208"/>
                    <a:pt x="28" y="207"/>
                    <a:pt x="31" y="207"/>
                  </a:cubicBezTo>
                  <a:cubicBezTo>
                    <a:pt x="31" y="207"/>
                    <a:pt x="31" y="207"/>
                    <a:pt x="31" y="207"/>
                  </a:cubicBezTo>
                  <a:cubicBezTo>
                    <a:pt x="31" y="207"/>
                    <a:pt x="31" y="206"/>
                    <a:pt x="32" y="206"/>
                  </a:cubicBezTo>
                  <a:cubicBezTo>
                    <a:pt x="32" y="204"/>
                    <a:pt x="32" y="203"/>
                    <a:pt x="32" y="203"/>
                  </a:cubicBezTo>
                  <a:cubicBezTo>
                    <a:pt x="30" y="200"/>
                    <a:pt x="31" y="197"/>
                    <a:pt x="35" y="191"/>
                  </a:cubicBezTo>
                  <a:cubicBezTo>
                    <a:pt x="39" y="184"/>
                    <a:pt x="43" y="180"/>
                    <a:pt x="46" y="177"/>
                  </a:cubicBezTo>
                  <a:cubicBezTo>
                    <a:pt x="49" y="175"/>
                    <a:pt x="51" y="172"/>
                    <a:pt x="54" y="169"/>
                  </a:cubicBezTo>
                  <a:cubicBezTo>
                    <a:pt x="56" y="167"/>
                    <a:pt x="58" y="164"/>
                    <a:pt x="60" y="161"/>
                  </a:cubicBezTo>
                  <a:cubicBezTo>
                    <a:pt x="64" y="154"/>
                    <a:pt x="69" y="147"/>
                    <a:pt x="75" y="143"/>
                  </a:cubicBezTo>
                  <a:cubicBezTo>
                    <a:pt x="79" y="140"/>
                    <a:pt x="84" y="140"/>
                    <a:pt x="88" y="140"/>
                  </a:cubicBezTo>
                  <a:cubicBezTo>
                    <a:pt x="95" y="141"/>
                    <a:pt x="95" y="140"/>
                    <a:pt x="96" y="137"/>
                  </a:cubicBezTo>
                  <a:cubicBezTo>
                    <a:pt x="96" y="133"/>
                    <a:pt x="95" y="128"/>
                    <a:pt x="94" y="124"/>
                  </a:cubicBezTo>
                  <a:cubicBezTo>
                    <a:pt x="93" y="118"/>
                    <a:pt x="92" y="114"/>
                    <a:pt x="96" y="112"/>
                  </a:cubicBezTo>
                  <a:cubicBezTo>
                    <a:pt x="99" y="110"/>
                    <a:pt x="103" y="114"/>
                    <a:pt x="105" y="115"/>
                  </a:cubicBezTo>
                  <a:cubicBezTo>
                    <a:pt x="108" y="118"/>
                    <a:pt x="110" y="122"/>
                    <a:pt x="111" y="125"/>
                  </a:cubicBezTo>
                  <a:cubicBezTo>
                    <a:pt x="112" y="123"/>
                    <a:pt x="113" y="121"/>
                    <a:pt x="114" y="118"/>
                  </a:cubicBezTo>
                  <a:cubicBezTo>
                    <a:pt x="114" y="116"/>
                    <a:pt x="115" y="113"/>
                    <a:pt x="116" y="110"/>
                  </a:cubicBezTo>
                  <a:cubicBezTo>
                    <a:pt x="117" y="106"/>
                    <a:pt x="118" y="103"/>
                    <a:pt x="119" y="101"/>
                  </a:cubicBezTo>
                  <a:cubicBezTo>
                    <a:pt x="121" y="98"/>
                    <a:pt x="121" y="97"/>
                    <a:pt x="120" y="93"/>
                  </a:cubicBezTo>
                  <a:cubicBezTo>
                    <a:pt x="119" y="90"/>
                    <a:pt x="118" y="89"/>
                    <a:pt x="118" y="89"/>
                  </a:cubicBezTo>
                  <a:cubicBezTo>
                    <a:pt x="117" y="89"/>
                    <a:pt x="115" y="90"/>
                    <a:pt x="112" y="94"/>
                  </a:cubicBezTo>
                  <a:cubicBezTo>
                    <a:pt x="107" y="99"/>
                    <a:pt x="103" y="105"/>
                    <a:pt x="101" y="108"/>
                  </a:cubicBezTo>
                  <a:cubicBezTo>
                    <a:pt x="100" y="110"/>
                    <a:pt x="98" y="113"/>
                    <a:pt x="95" y="111"/>
                  </a:cubicBezTo>
                  <a:cubicBezTo>
                    <a:pt x="92" y="109"/>
                    <a:pt x="93" y="107"/>
                    <a:pt x="95" y="101"/>
                  </a:cubicBezTo>
                  <a:cubicBezTo>
                    <a:pt x="97" y="98"/>
                    <a:pt x="98" y="95"/>
                    <a:pt x="99" y="92"/>
                  </a:cubicBezTo>
                  <a:cubicBezTo>
                    <a:pt x="101" y="83"/>
                    <a:pt x="104" y="75"/>
                    <a:pt x="115" y="68"/>
                  </a:cubicBezTo>
                  <a:cubicBezTo>
                    <a:pt x="120" y="65"/>
                    <a:pt x="125" y="58"/>
                    <a:pt x="129" y="53"/>
                  </a:cubicBezTo>
                  <a:cubicBezTo>
                    <a:pt x="133" y="47"/>
                    <a:pt x="135" y="44"/>
                    <a:pt x="139" y="46"/>
                  </a:cubicBezTo>
                  <a:cubicBezTo>
                    <a:pt x="142" y="48"/>
                    <a:pt x="141" y="52"/>
                    <a:pt x="139" y="59"/>
                  </a:cubicBezTo>
                  <a:cubicBezTo>
                    <a:pt x="137" y="68"/>
                    <a:pt x="134" y="74"/>
                    <a:pt x="133" y="77"/>
                  </a:cubicBezTo>
                  <a:cubicBezTo>
                    <a:pt x="136" y="77"/>
                    <a:pt x="138" y="76"/>
                    <a:pt x="141" y="71"/>
                  </a:cubicBezTo>
                  <a:cubicBezTo>
                    <a:pt x="143" y="68"/>
                    <a:pt x="144" y="65"/>
                    <a:pt x="145" y="62"/>
                  </a:cubicBezTo>
                  <a:cubicBezTo>
                    <a:pt x="147" y="58"/>
                    <a:pt x="149" y="53"/>
                    <a:pt x="154" y="50"/>
                  </a:cubicBezTo>
                  <a:cubicBezTo>
                    <a:pt x="155" y="50"/>
                    <a:pt x="156" y="49"/>
                    <a:pt x="157" y="48"/>
                  </a:cubicBezTo>
                  <a:cubicBezTo>
                    <a:pt x="164" y="45"/>
                    <a:pt x="173" y="40"/>
                    <a:pt x="177" y="47"/>
                  </a:cubicBezTo>
                  <a:cubicBezTo>
                    <a:pt x="183" y="54"/>
                    <a:pt x="180" y="59"/>
                    <a:pt x="173" y="71"/>
                  </a:cubicBezTo>
                  <a:cubicBezTo>
                    <a:pt x="171" y="75"/>
                    <a:pt x="169" y="78"/>
                    <a:pt x="167" y="80"/>
                  </a:cubicBezTo>
                  <a:cubicBezTo>
                    <a:pt x="167" y="80"/>
                    <a:pt x="167" y="81"/>
                    <a:pt x="166" y="82"/>
                  </a:cubicBezTo>
                  <a:cubicBezTo>
                    <a:pt x="173" y="81"/>
                    <a:pt x="186" y="79"/>
                    <a:pt x="199" y="72"/>
                  </a:cubicBezTo>
                  <a:cubicBezTo>
                    <a:pt x="207" y="66"/>
                    <a:pt x="212" y="59"/>
                    <a:pt x="217" y="53"/>
                  </a:cubicBezTo>
                  <a:cubicBezTo>
                    <a:pt x="219" y="51"/>
                    <a:pt x="220" y="48"/>
                    <a:pt x="222" y="46"/>
                  </a:cubicBezTo>
                  <a:cubicBezTo>
                    <a:pt x="219" y="45"/>
                    <a:pt x="212" y="44"/>
                    <a:pt x="205" y="44"/>
                  </a:cubicBezTo>
                  <a:cubicBezTo>
                    <a:pt x="198" y="44"/>
                    <a:pt x="195" y="43"/>
                    <a:pt x="192" y="42"/>
                  </a:cubicBezTo>
                  <a:cubicBezTo>
                    <a:pt x="189" y="41"/>
                    <a:pt x="187" y="40"/>
                    <a:pt x="182" y="40"/>
                  </a:cubicBezTo>
                  <a:cubicBezTo>
                    <a:pt x="178" y="39"/>
                    <a:pt x="174" y="38"/>
                    <a:pt x="173" y="34"/>
                  </a:cubicBezTo>
                  <a:cubicBezTo>
                    <a:pt x="173" y="30"/>
                    <a:pt x="176" y="29"/>
                    <a:pt x="186" y="25"/>
                  </a:cubicBezTo>
                  <a:cubicBezTo>
                    <a:pt x="189" y="24"/>
                    <a:pt x="192" y="23"/>
                    <a:pt x="196" y="21"/>
                  </a:cubicBezTo>
                  <a:cubicBezTo>
                    <a:pt x="212" y="15"/>
                    <a:pt x="255" y="0"/>
                    <a:pt x="304" y="0"/>
                  </a:cubicBezTo>
                  <a:cubicBezTo>
                    <a:pt x="351" y="0"/>
                    <a:pt x="362" y="2"/>
                    <a:pt x="396" y="15"/>
                  </a:cubicBezTo>
                  <a:cubicBezTo>
                    <a:pt x="401" y="17"/>
                    <a:pt x="405" y="19"/>
                    <a:pt x="409" y="20"/>
                  </a:cubicBezTo>
                  <a:cubicBezTo>
                    <a:pt x="430" y="28"/>
                    <a:pt x="436" y="31"/>
                    <a:pt x="460" y="44"/>
                  </a:cubicBezTo>
                  <a:cubicBezTo>
                    <a:pt x="487" y="60"/>
                    <a:pt x="494" y="66"/>
                    <a:pt x="499" y="72"/>
                  </a:cubicBezTo>
                  <a:cubicBezTo>
                    <a:pt x="500" y="73"/>
                    <a:pt x="501" y="75"/>
                    <a:pt x="503" y="76"/>
                  </a:cubicBezTo>
                  <a:cubicBezTo>
                    <a:pt x="508" y="81"/>
                    <a:pt x="511" y="85"/>
                    <a:pt x="509" y="89"/>
                  </a:cubicBezTo>
                  <a:cubicBezTo>
                    <a:pt x="506" y="93"/>
                    <a:pt x="501" y="91"/>
                    <a:pt x="497" y="89"/>
                  </a:cubicBezTo>
                  <a:cubicBezTo>
                    <a:pt x="492" y="87"/>
                    <a:pt x="487" y="85"/>
                    <a:pt x="483" y="83"/>
                  </a:cubicBezTo>
                  <a:cubicBezTo>
                    <a:pt x="475" y="80"/>
                    <a:pt x="471" y="77"/>
                    <a:pt x="467" y="79"/>
                  </a:cubicBezTo>
                  <a:cubicBezTo>
                    <a:pt x="466" y="80"/>
                    <a:pt x="466" y="80"/>
                    <a:pt x="466" y="80"/>
                  </a:cubicBezTo>
                  <a:cubicBezTo>
                    <a:pt x="459" y="84"/>
                    <a:pt x="450" y="89"/>
                    <a:pt x="435" y="80"/>
                  </a:cubicBezTo>
                  <a:cubicBezTo>
                    <a:pt x="421" y="71"/>
                    <a:pt x="415" y="68"/>
                    <a:pt x="402" y="68"/>
                  </a:cubicBezTo>
                  <a:cubicBezTo>
                    <a:pt x="388" y="68"/>
                    <a:pt x="379" y="69"/>
                    <a:pt x="373" y="73"/>
                  </a:cubicBezTo>
                  <a:cubicBezTo>
                    <a:pt x="369" y="74"/>
                    <a:pt x="366" y="74"/>
                    <a:pt x="362" y="74"/>
                  </a:cubicBezTo>
                  <a:cubicBezTo>
                    <a:pt x="358" y="73"/>
                    <a:pt x="353" y="73"/>
                    <a:pt x="346" y="76"/>
                  </a:cubicBezTo>
                  <a:cubicBezTo>
                    <a:pt x="336" y="80"/>
                    <a:pt x="325" y="83"/>
                    <a:pt x="317" y="85"/>
                  </a:cubicBezTo>
                  <a:cubicBezTo>
                    <a:pt x="315" y="85"/>
                    <a:pt x="311" y="86"/>
                    <a:pt x="311" y="87"/>
                  </a:cubicBezTo>
                  <a:cubicBezTo>
                    <a:pt x="310" y="87"/>
                    <a:pt x="310" y="87"/>
                    <a:pt x="310" y="87"/>
                  </a:cubicBezTo>
                  <a:cubicBezTo>
                    <a:pt x="308" y="88"/>
                    <a:pt x="305" y="89"/>
                    <a:pt x="302" y="87"/>
                  </a:cubicBezTo>
                  <a:cubicBezTo>
                    <a:pt x="300" y="84"/>
                    <a:pt x="302" y="80"/>
                    <a:pt x="303" y="77"/>
                  </a:cubicBezTo>
                  <a:cubicBezTo>
                    <a:pt x="305" y="74"/>
                    <a:pt x="305" y="73"/>
                    <a:pt x="305" y="73"/>
                  </a:cubicBezTo>
                  <a:cubicBezTo>
                    <a:pt x="305" y="73"/>
                    <a:pt x="304" y="72"/>
                    <a:pt x="297" y="72"/>
                  </a:cubicBezTo>
                  <a:cubicBezTo>
                    <a:pt x="292" y="71"/>
                    <a:pt x="289" y="70"/>
                    <a:pt x="287" y="70"/>
                  </a:cubicBezTo>
                  <a:cubicBezTo>
                    <a:pt x="286" y="70"/>
                    <a:pt x="286" y="70"/>
                    <a:pt x="286" y="69"/>
                  </a:cubicBezTo>
                  <a:cubicBezTo>
                    <a:pt x="285" y="70"/>
                    <a:pt x="285" y="70"/>
                    <a:pt x="284" y="71"/>
                  </a:cubicBezTo>
                  <a:cubicBezTo>
                    <a:pt x="281" y="75"/>
                    <a:pt x="277" y="78"/>
                    <a:pt x="273" y="80"/>
                  </a:cubicBezTo>
                  <a:cubicBezTo>
                    <a:pt x="274" y="80"/>
                    <a:pt x="275" y="79"/>
                    <a:pt x="276" y="78"/>
                  </a:cubicBezTo>
                  <a:cubicBezTo>
                    <a:pt x="282" y="75"/>
                    <a:pt x="286" y="74"/>
                    <a:pt x="290" y="76"/>
                  </a:cubicBezTo>
                  <a:cubicBezTo>
                    <a:pt x="292" y="78"/>
                    <a:pt x="292" y="82"/>
                    <a:pt x="291" y="84"/>
                  </a:cubicBezTo>
                  <a:cubicBezTo>
                    <a:pt x="291" y="87"/>
                    <a:pt x="291" y="87"/>
                    <a:pt x="291" y="88"/>
                  </a:cubicBezTo>
                  <a:cubicBezTo>
                    <a:pt x="291" y="88"/>
                    <a:pt x="291" y="89"/>
                    <a:pt x="290" y="91"/>
                  </a:cubicBezTo>
                  <a:cubicBezTo>
                    <a:pt x="290" y="91"/>
                    <a:pt x="290" y="91"/>
                    <a:pt x="290" y="92"/>
                  </a:cubicBezTo>
                  <a:cubicBezTo>
                    <a:pt x="294" y="97"/>
                    <a:pt x="290" y="101"/>
                    <a:pt x="286" y="104"/>
                  </a:cubicBezTo>
                  <a:cubicBezTo>
                    <a:pt x="284" y="106"/>
                    <a:pt x="284" y="106"/>
                    <a:pt x="284" y="106"/>
                  </a:cubicBezTo>
                  <a:cubicBezTo>
                    <a:pt x="277" y="111"/>
                    <a:pt x="273" y="114"/>
                    <a:pt x="264" y="116"/>
                  </a:cubicBezTo>
                  <a:cubicBezTo>
                    <a:pt x="260" y="116"/>
                    <a:pt x="258" y="116"/>
                    <a:pt x="256" y="116"/>
                  </a:cubicBezTo>
                  <a:cubicBezTo>
                    <a:pt x="254" y="116"/>
                    <a:pt x="252" y="116"/>
                    <a:pt x="247" y="117"/>
                  </a:cubicBezTo>
                  <a:cubicBezTo>
                    <a:pt x="243" y="119"/>
                    <a:pt x="241" y="120"/>
                    <a:pt x="239" y="122"/>
                  </a:cubicBezTo>
                  <a:cubicBezTo>
                    <a:pt x="236" y="124"/>
                    <a:pt x="233" y="126"/>
                    <a:pt x="230" y="125"/>
                  </a:cubicBezTo>
                  <a:cubicBezTo>
                    <a:pt x="229" y="125"/>
                    <a:pt x="227" y="124"/>
                    <a:pt x="227" y="123"/>
                  </a:cubicBezTo>
                  <a:cubicBezTo>
                    <a:pt x="227" y="123"/>
                    <a:pt x="227" y="123"/>
                    <a:pt x="227" y="123"/>
                  </a:cubicBezTo>
                  <a:cubicBezTo>
                    <a:pt x="229" y="133"/>
                    <a:pt x="223" y="135"/>
                    <a:pt x="219" y="137"/>
                  </a:cubicBezTo>
                  <a:cubicBezTo>
                    <a:pt x="218" y="137"/>
                    <a:pt x="218" y="137"/>
                    <a:pt x="218" y="137"/>
                  </a:cubicBezTo>
                  <a:cubicBezTo>
                    <a:pt x="217" y="138"/>
                    <a:pt x="216" y="138"/>
                    <a:pt x="215" y="138"/>
                  </a:cubicBezTo>
                  <a:cubicBezTo>
                    <a:pt x="215" y="138"/>
                    <a:pt x="214" y="139"/>
                    <a:pt x="214" y="139"/>
                  </a:cubicBezTo>
                  <a:cubicBezTo>
                    <a:pt x="214" y="139"/>
                    <a:pt x="214" y="140"/>
                    <a:pt x="215" y="141"/>
                  </a:cubicBezTo>
                  <a:cubicBezTo>
                    <a:pt x="216" y="142"/>
                    <a:pt x="216" y="144"/>
                    <a:pt x="217" y="144"/>
                  </a:cubicBezTo>
                  <a:cubicBezTo>
                    <a:pt x="218" y="146"/>
                    <a:pt x="219" y="148"/>
                    <a:pt x="218" y="150"/>
                  </a:cubicBezTo>
                  <a:cubicBezTo>
                    <a:pt x="216" y="152"/>
                    <a:pt x="214" y="152"/>
                    <a:pt x="213" y="152"/>
                  </a:cubicBezTo>
                  <a:cubicBezTo>
                    <a:pt x="211" y="152"/>
                    <a:pt x="209" y="152"/>
                    <a:pt x="206" y="152"/>
                  </a:cubicBezTo>
                  <a:cubicBezTo>
                    <a:pt x="197" y="154"/>
                    <a:pt x="197" y="156"/>
                    <a:pt x="195" y="161"/>
                  </a:cubicBezTo>
                  <a:cubicBezTo>
                    <a:pt x="195" y="162"/>
                    <a:pt x="196" y="163"/>
                    <a:pt x="197" y="164"/>
                  </a:cubicBezTo>
                  <a:cubicBezTo>
                    <a:pt x="198" y="165"/>
                    <a:pt x="201" y="166"/>
                    <a:pt x="204" y="165"/>
                  </a:cubicBezTo>
                  <a:cubicBezTo>
                    <a:pt x="207" y="163"/>
                    <a:pt x="207" y="163"/>
                    <a:pt x="208" y="161"/>
                  </a:cubicBezTo>
                  <a:cubicBezTo>
                    <a:pt x="210" y="158"/>
                    <a:pt x="213" y="155"/>
                    <a:pt x="220" y="150"/>
                  </a:cubicBezTo>
                  <a:cubicBezTo>
                    <a:pt x="233" y="143"/>
                    <a:pt x="238" y="142"/>
                    <a:pt x="244" y="148"/>
                  </a:cubicBezTo>
                  <a:cubicBezTo>
                    <a:pt x="244" y="149"/>
                    <a:pt x="246" y="150"/>
                    <a:pt x="248" y="152"/>
                  </a:cubicBezTo>
                  <a:cubicBezTo>
                    <a:pt x="252" y="154"/>
                    <a:pt x="254" y="156"/>
                    <a:pt x="256" y="158"/>
                  </a:cubicBezTo>
                  <a:cubicBezTo>
                    <a:pt x="256" y="157"/>
                    <a:pt x="256" y="157"/>
                    <a:pt x="255" y="156"/>
                  </a:cubicBezTo>
                  <a:cubicBezTo>
                    <a:pt x="255" y="155"/>
                    <a:pt x="254" y="154"/>
                    <a:pt x="253" y="153"/>
                  </a:cubicBezTo>
                  <a:cubicBezTo>
                    <a:pt x="250" y="148"/>
                    <a:pt x="248" y="145"/>
                    <a:pt x="249" y="142"/>
                  </a:cubicBezTo>
                  <a:cubicBezTo>
                    <a:pt x="250" y="140"/>
                    <a:pt x="252" y="139"/>
                    <a:pt x="255" y="138"/>
                  </a:cubicBezTo>
                  <a:cubicBezTo>
                    <a:pt x="263" y="137"/>
                    <a:pt x="270" y="147"/>
                    <a:pt x="272" y="154"/>
                  </a:cubicBezTo>
                  <a:cubicBezTo>
                    <a:pt x="273" y="157"/>
                    <a:pt x="272" y="159"/>
                    <a:pt x="272" y="160"/>
                  </a:cubicBezTo>
                  <a:cubicBezTo>
                    <a:pt x="272" y="162"/>
                    <a:pt x="272" y="163"/>
                    <a:pt x="273" y="165"/>
                  </a:cubicBezTo>
                  <a:cubicBezTo>
                    <a:pt x="273" y="164"/>
                    <a:pt x="274" y="162"/>
                    <a:pt x="276" y="160"/>
                  </a:cubicBezTo>
                  <a:cubicBezTo>
                    <a:pt x="279" y="156"/>
                    <a:pt x="283" y="156"/>
                    <a:pt x="285" y="157"/>
                  </a:cubicBezTo>
                  <a:cubicBezTo>
                    <a:pt x="285" y="157"/>
                    <a:pt x="286" y="157"/>
                    <a:pt x="286" y="157"/>
                  </a:cubicBezTo>
                  <a:cubicBezTo>
                    <a:pt x="286" y="157"/>
                    <a:pt x="286" y="156"/>
                    <a:pt x="286" y="155"/>
                  </a:cubicBezTo>
                  <a:cubicBezTo>
                    <a:pt x="287" y="153"/>
                    <a:pt x="287" y="151"/>
                    <a:pt x="286" y="150"/>
                  </a:cubicBezTo>
                  <a:cubicBezTo>
                    <a:pt x="285" y="144"/>
                    <a:pt x="288" y="141"/>
                    <a:pt x="295" y="140"/>
                  </a:cubicBezTo>
                  <a:cubicBezTo>
                    <a:pt x="305" y="137"/>
                    <a:pt x="315" y="138"/>
                    <a:pt x="319" y="142"/>
                  </a:cubicBezTo>
                  <a:cubicBezTo>
                    <a:pt x="320" y="143"/>
                    <a:pt x="320" y="143"/>
                    <a:pt x="321" y="144"/>
                  </a:cubicBezTo>
                  <a:cubicBezTo>
                    <a:pt x="323" y="146"/>
                    <a:pt x="325" y="149"/>
                    <a:pt x="328" y="149"/>
                  </a:cubicBezTo>
                  <a:cubicBezTo>
                    <a:pt x="329" y="149"/>
                    <a:pt x="329" y="149"/>
                    <a:pt x="329" y="149"/>
                  </a:cubicBezTo>
                  <a:cubicBezTo>
                    <a:pt x="332" y="149"/>
                    <a:pt x="336" y="149"/>
                    <a:pt x="337" y="152"/>
                  </a:cubicBezTo>
                  <a:cubicBezTo>
                    <a:pt x="339" y="155"/>
                    <a:pt x="336" y="159"/>
                    <a:pt x="335" y="160"/>
                  </a:cubicBezTo>
                  <a:cubicBezTo>
                    <a:pt x="334" y="161"/>
                    <a:pt x="334" y="161"/>
                    <a:pt x="334" y="161"/>
                  </a:cubicBezTo>
                  <a:cubicBezTo>
                    <a:pt x="330" y="166"/>
                    <a:pt x="327" y="169"/>
                    <a:pt x="319" y="168"/>
                  </a:cubicBezTo>
                  <a:cubicBezTo>
                    <a:pt x="316" y="168"/>
                    <a:pt x="314" y="167"/>
                    <a:pt x="312" y="166"/>
                  </a:cubicBezTo>
                  <a:cubicBezTo>
                    <a:pt x="310" y="165"/>
                    <a:pt x="309" y="165"/>
                    <a:pt x="307" y="165"/>
                  </a:cubicBezTo>
                  <a:cubicBezTo>
                    <a:pt x="302" y="165"/>
                    <a:pt x="297" y="168"/>
                    <a:pt x="296" y="169"/>
                  </a:cubicBezTo>
                  <a:cubicBezTo>
                    <a:pt x="295" y="170"/>
                    <a:pt x="295" y="171"/>
                    <a:pt x="294" y="171"/>
                  </a:cubicBezTo>
                  <a:cubicBezTo>
                    <a:pt x="301" y="175"/>
                    <a:pt x="308" y="178"/>
                    <a:pt x="309" y="178"/>
                  </a:cubicBezTo>
                  <a:cubicBezTo>
                    <a:pt x="309" y="178"/>
                    <a:pt x="309" y="178"/>
                    <a:pt x="310" y="178"/>
                  </a:cubicBezTo>
                  <a:cubicBezTo>
                    <a:pt x="313" y="178"/>
                    <a:pt x="318" y="177"/>
                    <a:pt x="321" y="181"/>
                  </a:cubicBezTo>
                  <a:cubicBezTo>
                    <a:pt x="322" y="184"/>
                    <a:pt x="322" y="186"/>
                    <a:pt x="320" y="190"/>
                  </a:cubicBezTo>
                  <a:cubicBezTo>
                    <a:pt x="318" y="192"/>
                    <a:pt x="318" y="194"/>
                    <a:pt x="317" y="195"/>
                  </a:cubicBezTo>
                  <a:cubicBezTo>
                    <a:pt x="315" y="200"/>
                    <a:pt x="313" y="206"/>
                    <a:pt x="304" y="205"/>
                  </a:cubicBezTo>
                  <a:cubicBezTo>
                    <a:pt x="295" y="204"/>
                    <a:pt x="283" y="204"/>
                    <a:pt x="283" y="204"/>
                  </a:cubicBezTo>
                  <a:cubicBezTo>
                    <a:pt x="282" y="204"/>
                    <a:pt x="282" y="204"/>
                    <a:pt x="282" y="204"/>
                  </a:cubicBezTo>
                  <a:cubicBezTo>
                    <a:pt x="273" y="198"/>
                    <a:pt x="273" y="198"/>
                    <a:pt x="273" y="198"/>
                  </a:cubicBezTo>
                  <a:cubicBezTo>
                    <a:pt x="273" y="196"/>
                    <a:pt x="273" y="196"/>
                    <a:pt x="273" y="196"/>
                  </a:cubicBezTo>
                  <a:cubicBezTo>
                    <a:pt x="273" y="196"/>
                    <a:pt x="272" y="196"/>
                    <a:pt x="271" y="197"/>
                  </a:cubicBezTo>
                  <a:cubicBezTo>
                    <a:pt x="271" y="197"/>
                    <a:pt x="272" y="198"/>
                    <a:pt x="272" y="198"/>
                  </a:cubicBezTo>
                  <a:cubicBezTo>
                    <a:pt x="272" y="200"/>
                    <a:pt x="273" y="203"/>
                    <a:pt x="270" y="205"/>
                  </a:cubicBezTo>
                  <a:cubicBezTo>
                    <a:pt x="267" y="208"/>
                    <a:pt x="263" y="206"/>
                    <a:pt x="257" y="203"/>
                  </a:cubicBezTo>
                  <a:cubicBezTo>
                    <a:pt x="243" y="196"/>
                    <a:pt x="241" y="194"/>
                    <a:pt x="238" y="190"/>
                  </a:cubicBezTo>
                  <a:cubicBezTo>
                    <a:pt x="238" y="190"/>
                    <a:pt x="237" y="189"/>
                    <a:pt x="237" y="188"/>
                  </a:cubicBezTo>
                  <a:cubicBezTo>
                    <a:pt x="234" y="185"/>
                    <a:pt x="234" y="182"/>
                    <a:pt x="234" y="180"/>
                  </a:cubicBezTo>
                  <a:cubicBezTo>
                    <a:pt x="234" y="180"/>
                    <a:pt x="234" y="180"/>
                    <a:pt x="234" y="180"/>
                  </a:cubicBezTo>
                  <a:cubicBezTo>
                    <a:pt x="231" y="179"/>
                    <a:pt x="229" y="179"/>
                    <a:pt x="228" y="178"/>
                  </a:cubicBezTo>
                  <a:cubicBezTo>
                    <a:pt x="225" y="177"/>
                    <a:pt x="224" y="176"/>
                    <a:pt x="217" y="179"/>
                  </a:cubicBezTo>
                  <a:cubicBezTo>
                    <a:pt x="213" y="180"/>
                    <a:pt x="209" y="181"/>
                    <a:pt x="207" y="181"/>
                  </a:cubicBezTo>
                  <a:cubicBezTo>
                    <a:pt x="201" y="182"/>
                    <a:pt x="199" y="182"/>
                    <a:pt x="195" y="188"/>
                  </a:cubicBezTo>
                  <a:cubicBezTo>
                    <a:pt x="193" y="191"/>
                    <a:pt x="189" y="195"/>
                    <a:pt x="185" y="200"/>
                  </a:cubicBezTo>
                  <a:cubicBezTo>
                    <a:pt x="176" y="212"/>
                    <a:pt x="163" y="228"/>
                    <a:pt x="158" y="237"/>
                  </a:cubicBezTo>
                  <a:cubicBezTo>
                    <a:pt x="157" y="239"/>
                    <a:pt x="156" y="242"/>
                    <a:pt x="154" y="244"/>
                  </a:cubicBezTo>
                  <a:cubicBezTo>
                    <a:pt x="150" y="251"/>
                    <a:pt x="148" y="254"/>
                    <a:pt x="152" y="262"/>
                  </a:cubicBezTo>
                  <a:cubicBezTo>
                    <a:pt x="157" y="275"/>
                    <a:pt x="161" y="283"/>
                    <a:pt x="163" y="292"/>
                  </a:cubicBezTo>
                  <a:cubicBezTo>
                    <a:pt x="164" y="293"/>
                    <a:pt x="164" y="294"/>
                    <a:pt x="164" y="295"/>
                  </a:cubicBezTo>
                  <a:cubicBezTo>
                    <a:pt x="166" y="300"/>
                    <a:pt x="166" y="300"/>
                    <a:pt x="171" y="303"/>
                  </a:cubicBezTo>
                  <a:cubicBezTo>
                    <a:pt x="172" y="303"/>
                    <a:pt x="172" y="303"/>
                    <a:pt x="172" y="303"/>
                  </a:cubicBezTo>
                  <a:cubicBezTo>
                    <a:pt x="178" y="305"/>
                    <a:pt x="178" y="305"/>
                    <a:pt x="188" y="303"/>
                  </a:cubicBezTo>
                  <a:cubicBezTo>
                    <a:pt x="189" y="303"/>
                    <a:pt x="189" y="303"/>
                    <a:pt x="189" y="303"/>
                  </a:cubicBezTo>
                  <a:cubicBezTo>
                    <a:pt x="194" y="302"/>
                    <a:pt x="197" y="301"/>
                    <a:pt x="200" y="299"/>
                  </a:cubicBezTo>
                  <a:cubicBezTo>
                    <a:pt x="204" y="297"/>
                    <a:pt x="210" y="295"/>
                    <a:pt x="215" y="302"/>
                  </a:cubicBezTo>
                  <a:cubicBezTo>
                    <a:pt x="217" y="304"/>
                    <a:pt x="218" y="305"/>
                    <a:pt x="220" y="306"/>
                  </a:cubicBezTo>
                  <a:cubicBezTo>
                    <a:pt x="223" y="307"/>
                    <a:pt x="226" y="309"/>
                    <a:pt x="227" y="316"/>
                  </a:cubicBezTo>
                  <a:cubicBezTo>
                    <a:pt x="228" y="319"/>
                    <a:pt x="228" y="323"/>
                    <a:pt x="228" y="326"/>
                  </a:cubicBezTo>
                  <a:cubicBezTo>
                    <a:pt x="229" y="330"/>
                    <a:pt x="229" y="333"/>
                    <a:pt x="230" y="335"/>
                  </a:cubicBezTo>
                  <a:cubicBezTo>
                    <a:pt x="232" y="340"/>
                    <a:pt x="237" y="354"/>
                    <a:pt x="236" y="370"/>
                  </a:cubicBezTo>
                  <a:cubicBezTo>
                    <a:pt x="236" y="378"/>
                    <a:pt x="234" y="381"/>
                    <a:pt x="233" y="383"/>
                  </a:cubicBezTo>
                  <a:cubicBezTo>
                    <a:pt x="231" y="385"/>
                    <a:pt x="230" y="387"/>
                    <a:pt x="233" y="403"/>
                  </a:cubicBezTo>
                  <a:cubicBezTo>
                    <a:pt x="240" y="431"/>
                    <a:pt x="242" y="436"/>
                    <a:pt x="246" y="447"/>
                  </a:cubicBezTo>
                  <a:cubicBezTo>
                    <a:pt x="247" y="449"/>
                    <a:pt x="248" y="452"/>
                    <a:pt x="248" y="454"/>
                  </a:cubicBezTo>
                  <a:cubicBezTo>
                    <a:pt x="250" y="460"/>
                    <a:pt x="251" y="462"/>
                    <a:pt x="256" y="464"/>
                  </a:cubicBezTo>
                  <a:cubicBezTo>
                    <a:pt x="258" y="464"/>
                    <a:pt x="260" y="465"/>
                    <a:pt x="261" y="465"/>
                  </a:cubicBezTo>
                  <a:cubicBezTo>
                    <a:pt x="268" y="467"/>
                    <a:pt x="269" y="468"/>
                    <a:pt x="274" y="464"/>
                  </a:cubicBezTo>
                  <a:cubicBezTo>
                    <a:pt x="276" y="463"/>
                    <a:pt x="278" y="462"/>
                    <a:pt x="279" y="461"/>
                  </a:cubicBezTo>
                  <a:cubicBezTo>
                    <a:pt x="281" y="460"/>
                    <a:pt x="281" y="460"/>
                    <a:pt x="286" y="452"/>
                  </a:cubicBezTo>
                  <a:cubicBezTo>
                    <a:pt x="289" y="447"/>
                    <a:pt x="290" y="445"/>
                    <a:pt x="291" y="442"/>
                  </a:cubicBezTo>
                  <a:cubicBezTo>
                    <a:pt x="292" y="439"/>
                    <a:pt x="293" y="437"/>
                    <a:pt x="298" y="434"/>
                  </a:cubicBezTo>
                  <a:cubicBezTo>
                    <a:pt x="299" y="434"/>
                    <a:pt x="300" y="433"/>
                    <a:pt x="301" y="433"/>
                  </a:cubicBezTo>
                  <a:cubicBezTo>
                    <a:pt x="302" y="432"/>
                    <a:pt x="303" y="432"/>
                    <a:pt x="303" y="432"/>
                  </a:cubicBezTo>
                  <a:cubicBezTo>
                    <a:pt x="303" y="431"/>
                    <a:pt x="303" y="430"/>
                    <a:pt x="303" y="428"/>
                  </a:cubicBezTo>
                  <a:cubicBezTo>
                    <a:pt x="303" y="427"/>
                    <a:pt x="302" y="427"/>
                    <a:pt x="302" y="426"/>
                  </a:cubicBezTo>
                  <a:cubicBezTo>
                    <a:pt x="301" y="426"/>
                    <a:pt x="299" y="424"/>
                    <a:pt x="299" y="422"/>
                  </a:cubicBezTo>
                  <a:cubicBezTo>
                    <a:pt x="299" y="419"/>
                    <a:pt x="300" y="417"/>
                    <a:pt x="304" y="413"/>
                  </a:cubicBezTo>
                  <a:cubicBezTo>
                    <a:pt x="309" y="407"/>
                    <a:pt x="311" y="406"/>
                    <a:pt x="314" y="403"/>
                  </a:cubicBezTo>
                  <a:cubicBezTo>
                    <a:pt x="315" y="402"/>
                    <a:pt x="317" y="401"/>
                    <a:pt x="320" y="399"/>
                  </a:cubicBezTo>
                  <a:cubicBezTo>
                    <a:pt x="323" y="396"/>
                    <a:pt x="325" y="395"/>
                    <a:pt x="326" y="394"/>
                  </a:cubicBezTo>
                  <a:cubicBezTo>
                    <a:pt x="329" y="392"/>
                    <a:pt x="329" y="392"/>
                    <a:pt x="329" y="388"/>
                  </a:cubicBezTo>
                  <a:cubicBezTo>
                    <a:pt x="329" y="386"/>
                    <a:pt x="329" y="384"/>
                    <a:pt x="329" y="383"/>
                  </a:cubicBezTo>
                  <a:cubicBezTo>
                    <a:pt x="328" y="382"/>
                    <a:pt x="327" y="380"/>
                    <a:pt x="326" y="375"/>
                  </a:cubicBezTo>
                  <a:cubicBezTo>
                    <a:pt x="325" y="373"/>
                    <a:pt x="324" y="371"/>
                    <a:pt x="324" y="370"/>
                  </a:cubicBezTo>
                  <a:cubicBezTo>
                    <a:pt x="322" y="364"/>
                    <a:pt x="320" y="360"/>
                    <a:pt x="323" y="355"/>
                  </a:cubicBezTo>
                  <a:cubicBezTo>
                    <a:pt x="321" y="349"/>
                    <a:pt x="324" y="345"/>
                    <a:pt x="335" y="336"/>
                  </a:cubicBezTo>
                  <a:cubicBezTo>
                    <a:pt x="340" y="333"/>
                    <a:pt x="344" y="330"/>
                    <a:pt x="347" y="328"/>
                  </a:cubicBezTo>
                  <a:cubicBezTo>
                    <a:pt x="354" y="324"/>
                    <a:pt x="354" y="323"/>
                    <a:pt x="356" y="317"/>
                  </a:cubicBezTo>
                  <a:cubicBezTo>
                    <a:pt x="358" y="312"/>
                    <a:pt x="360" y="309"/>
                    <a:pt x="361" y="308"/>
                  </a:cubicBezTo>
                  <a:cubicBezTo>
                    <a:pt x="361" y="307"/>
                    <a:pt x="362" y="306"/>
                    <a:pt x="362" y="303"/>
                  </a:cubicBezTo>
                  <a:cubicBezTo>
                    <a:pt x="363" y="300"/>
                    <a:pt x="363" y="298"/>
                    <a:pt x="364" y="297"/>
                  </a:cubicBezTo>
                  <a:cubicBezTo>
                    <a:pt x="363" y="297"/>
                    <a:pt x="362" y="297"/>
                    <a:pt x="361" y="297"/>
                  </a:cubicBezTo>
                  <a:cubicBezTo>
                    <a:pt x="358" y="296"/>
                    <a:pt x="356" y="296"/>
                    <a:pt x="354" y="296"/>
                  </a:cubicBezTo>
                  <a:cubicBezTo>
                    <a:pt x="350" y="296"/>
                    <a:pt x="344" y="296"/>
                    <a:pt x="341" y="291"/>
                  </a:cubicBezTo>
                  <a:cubicBezTo>
                    <a:pt x="339" y="288"/>
                    <a:pt x="339" y="286"/>
                    <a:pt x="340" y="283"/>
                  </a:cubicBezTo>
                  <a:cubicBezTo>
                    <a:pt x="340" y="281"/>
                    <a:pt x="342" y="278"/>
                    <a:pt x="347" y="277"/>
                  </a:cubicBezTo>
                  <a:cubicBezTo>
                    <a:pt x="350" y="276"/>
                    <a:pt x="352" y="275"/>
                    <a:pt x="355" y="275"/>
                  </a:cubicBezTo>
                  <a:cubicBezTo>
                    <a:pt x="359" y="275"/>
                    <a:pt x="363" y="274"/>
                    <a:pt x="370" y="271"/>
                  </a:cubicBezTo>
                  <a:cubicBezTo>
                    <a:pt x="373" y="270"/>
                    <a:pt x="375" y="269"/>
                    <a:pt x="376" y="268"/>
                  </a:cubicBezTo>
                  <a:cubicBezTo>
                    <a:pt x="381" y="266"/>
                    <a:pt x="382" y="266"/>
                    <a:pt x="385" y="260"/>
                  </a:cubicBezTo>
                  <a:cubicBezTo>
                    <a:pt x="387" y="256"/>
                    <a:pt x="389" y="254"/>
                    <a:pt x="391" y="253"/>
                  </a:cubicBezTo>
                  <a:cubicBezTo>
                    <a:pt x="391" y="253"/>
                    <a:pt x="390" y="252"/>
                    <a:pt x="390" y="251"/>
                  </a:cubicBezTo>
                  <a:cubicBezTo>
                    <a:pt x="385" y="242"/>
                    <a:pt x="382" y="239"/>
                    <a:pt x="380" y="239"/>
                  </a:cubicBezTo>
                  <a:cubicBezTo>
                    <a:pt x="380" y="239"/>
                    <a:pt x="378" y="239"/>
                    <a:pt x="377" y="239"/>
                  </a:cubicBezTo>
                  <a:cubicBezTo>
                    <a:pt x="374" y="240"/>
                    <a:pt x="367" y="241"/>
                    <a:pt x="363" y="234"/>
                  </a:cubicBezTo>
                  <a:cubicBezTo>
                    <a:pt x="361" y="231"/>
                    <a:pt x="361" y="227"/>
                    <a:pt x="361" y="224"/>
                  </a:cubicBezTo>
                  <a:cubicBezTo>
                    <a:pt x="360" y="222"/>
                    <a:pt x="360" y="220"/>
                    <a:pt x="359" y="219"/>
                  </a:cubicBezTo>
                  <a:cubicBezTo>
                    <a:pt x="359" y="219"/>
                    <a:pt x="350" y="209"/>
                    <a:pt x="354" y="204"/>
                  </a:cubicBezTo>
                  <a:cubicBezTo>
                    <a:pt x="356" y="202"/>
                    <a:pt x="359" y="202"/>
                    <a:pt x="363" y="205"/>
                  </a:cubicBezTo>
                  <a:cubicBezTo>
                    <a:pt x="366" y="208"/>
                    <a:pt x="368" y="211"/>
                    <a:pt x="369" y="213"/>
                  </a:cubicBezTo>
                  <a:cubicBezTo>
                    <a:pt x="371" y="216"/>
                    <a:pt x="373" y="219"/>
                    <a:pt x="378" y="221"/>
                  </a:cubicBezTo>
                  <a:cubicBezTo>
                    <a:pt x="386" y="227"/>
                    <a:pt x="392" y="227"/>
                    <a:pt x="398" y="227"/>
                  </a:cubicBezTo>
                  <a:cubicBezTo>
                    <a:pt x="400" y="227"/>
                    <a:pt x="402" y="226"/>
                    <a:pt x="404" y="226"/>
                  </a:cubicBezTo>
                  <a:cubicBezTo>
                    <a:pt x="408" y="224"/>
                    <a:pt x="413" y="222"/>
                    <a:pt x="419" y="226"/>
                  </a:cubicBezTo>
                  <a:cubicBezTo>
                    <a:pt x="425" y="231"/>
                    <a:pt x="426" y="233"/>
                    <a:pt x="432" y="244"/>
                  </a:cubicBezTo>
                  <a:cubicBezTo>
                    <a:pt x="432" y="244"/>
                    <a:pt x="432" y="244"/>
                    <a:pt x="432" y="244"/>
                  </a:cubicBezTo>
                  <a:cubicBezTo>
                    <a:pt x="439" y="256"/>
                    <a:pt x="439" y="257"/>
                    <a:pt x="441" y="273"/>
                  </a:cubicBezTo>
                  <a:cubicBezTo>
                    <a:pt x="443" y="283"/>
                    <a:pt x="448" y="293"/>
                    <a:pt x="452" y="300"/>
                  </a:cubicBezTo>
                  <a:cubicBezTo>
                    <a:pt x="452" y="296"/>
                    <a:pt x="452" y="293"/>
                    <a:pt x="452" y="291"/>
                  </a:cubicBezTo>
                  <a:cubicBezTo>
                    <a:pt x="453" y="288"/>
                    <a:pt x="453" y="286"/>
                    <a:pt x="453" y="284"/>
                  </a:cubicBezTo>
                  <a:cubicBezTo>
                    <a:pt x="453" y="282"/>
                    <a:pt x="453" y="281"/>
                    <a:pt x="452" y="280"/>
                  </a:cubicBezTo>
                  <a:cubicBezTo>
                    <a:pt x="451" y="277"/>
                    <a:pt x="451" y="275"/>
                    <a:pt x="454" y="270"/>
                  </a:cubicBezTo>
                  <a:cubicBezTo>
                    <a:pt x="457" y="265"/>
                    <a:pt x="461" y="261"/>
                    <a:pt x="466" y="255"/>
                  </a:cubicBezTo>
                  <a:cubicBezTo>
                    <a:pt x="469" y="251"/>
                    <a:pt x="469" y="251"/>
                    <a:pt x="469" y="251"/>
                  </a:cubicBezTo>
                  <a:cubicBezTo>
                    <a:pt x="471" y="249"/>
                    <a:pt x="471" y="247"/>
                    <a:pt x="471" y="246"/>
                  </a:cubicBezTo>
                  <a:cubicBezTo>
                    <a:pt x="470" y="246"/>
                    <a:pt x="470" y="243"/>
                    <a:pt x="472" y="242"/>
                  </a:cubicBezTo>
                  <a:cubicBezTo>
                    <a:pt x="474" y="240"/>
                    <a:pt x="476" y="241"/>
                    <a:pt x="480" y="243"/>
                  </a:cubicBezTo>
                  <a:cubicBezTo>
                    <a:pt x="489" y="247"/>
                    <a:pt x="491" y="251"/>
                    <a:pt x="493" y="258"/>
                  </a:cubicBezTo>
                  <a:cubicBezTo>
                    <a:pt x="493" y="261"/>
                    <a:pt x="495" y="263"/>
                    <a:pt x="496" y="266"/>
                  </a:cubicBezTo>
                  <a:cubicBezTo>
                    <a:pt x="497" y="268"/>
                    <a:pt x="498" y="269"/>
                    <a:pt x="498" y="271"/>
                  </a:cubicBezTo>
                  <a:cubicBezTo>
                    <a:pt x="498" y="271"/>
                    <a:pt x="498" y="271"/>
                    <a:pt x="498" y="271"/>
                  </a:cubicBezTo>
                  <a:cubicBezTo>
                    <a:pt x="499" y="272"/>
                    <a:pt x="500" y="272"/>
                    <a:pt x="502" y="274"/>
                  </a:cubicBezTo>
                  <a:cubicBezTo>
                    <a:pt x="502" y="274"/>
                    <a:pt x="503" y="274"/>
                    <a:pt x="503" y="275"/>
                  </a:cubicBezTo>
                  <a:cubicBezTo>
                    <a:pt x="505" y="276"/>
                    <a:pt x="506" y="278"/>
                    <a:pt x="505" y="280"/>
                  </a:cubicBezTo>
                  <a:cubicBezTo>
                    <a:pt x="505" y="281"/>
                    <a:pt x="505" y="282"/>
                    <a:pt x="506" y="286"/>
                  </a:cubicBezTo>
                  <a:cubicBezTo>
                    <a:pt x="506" y="289"/>
                    <a:pt x="507" y="292"/>
                    <a:pt x="508" y="295"/>
                  </a:cubicBezTo>
                  <a:cubicBezTo>
                    <a:pt x="508" y="293"/>
                    <a:pt x="509" y="291"/>
                    <a:pt x="510" y="290"/>
                  </a:cubicBezTo>
                  <a:cubicBezTo>
                    <a:pt x="514" y="288"/>
                    <a:pt x="517" y="291"/>
                    <a:pt x="519" y="293"/>
                  </a:cubicBezTo>
                  <a:cubicBezTo>
                    <a:pt x="521" y="294"/>
                    <a:pt x="522" y="296"/>
                    <a:pt x="524" y="298"/>
                  </a:cubicBezTo>
                  <a:cubicBezTo>
                    <a:pt x="525" y="292"/>
                    <a:pt x="527" y="290"/>
                    <a:pt x="528" y="288"/>
                  </a:cubicBezTo>
                  <a:cubicBezTo>
                    <a:pt x="528" y="287"/>
                    <a:pt x="527" y="286"/>
                    <a:pt x="526" y="284"/>
                  </a:cubicBezTo>
                  <a:cubicBezTo>
                    <a:pt x="521" y="275"/>
                    <a:pt x="520" y="273"/>
                    <a:pt x="519" y="269"/>
                  </a:cubicBezTo>
                  <a:cubicBezTo>
                    <a:pt x="519" y="268"/>
                    <a:pt x="519" y="267"/>
                    <a:pt x="518" y="265"/>
                  </a:cubicBezTo>
                  <a:cubicBezTo>
                    <a:pt x="517" y="260"/>
                    <a:pt x="517" y="249"/>
                    <a:pt x="522" y="248"/>
                  </a:cubicBezTo>
                  <a:cubicBezTo>
                    <a:pt x="524" y="247"/>
                    <a:pt x="528" y="247"/>
                    <a:pt x="531" y="253"/>
                  </a:cubicBezTo>
                  <a:cubicBezTo>
                    <a:pt x="531" y="254"/>
                    <a:pt x="531" y="255"/>
                    <a:pt x="531" y="256"/>
                  </a:cubicBezTo>
                  <a:cubicBezTo>
                    <a:pt x="531" y="255"/>
                    <a:pt x="532" y="255"/>
                    <a:pt x="532" y="254"/>
                  </a:cubicBezTo>
                  <a:cubicBezTo>
                    <a:pt x="533" y="251"/>
                    <a:pt x="533" y="251"/>
                    <a:pt x="533" y="251"/>
                  </a:cubicBezTo>
                  <a:cubicBezTo>
                    <a:pt x="533" y="250"/>
                    <a:pt x="533" y="250"/>
                    <a:pt x="533" y="249"/>
                  </a:cubicBezTo>
                  <a:cubicBezTo>
                    <a:pt x="533" y="248"/>
                    <a:pt x="534" y="246"/>
                    <a:pt x="536" y="242"/>
                  </a:cubicBezTo>
                  <a:cubicBezTo>
                    <a:pt x="541" y="233"/>
                    <a:pt x="540" y="230"/>
                    <a:pt x="540" y="229"/>
                  </a:cubicBezTo>
                  <a:cubicBezTo>
                    <a:pt x="539" y="226"/>
                    <a:pt x="541" y="224"/>
                    <a:pt x="542" y="223"/>
                  </a:cubicBezTo>
                  <a:cubicBezTo>
                    <a:pt x="542" y="223"/>
                    <a:pt x="543" y="223"/>
                    <a:pt x="543" y="223"/>
                  </a:cubicBezTo>
                  <a:cubicBezTo>
                    <a:pt x="543" y="223"/>
                    <a:pt x="543" y="223"/>
                    <a:pt x="543" y="223"/>
                  </a:cubicBezTo>
                  <a:cubicBezTo>
                    <a:pt x="543" y="223"/>
                    <a:pt x="543" y="221"/>
                    <a:pt x="540" y="217"/>
                  </a:cubicBezTo>
                  <a:cubicBezTo>
                    <a:pt x="537" y="212"/>
                    <a:pt x="536" y="209"/>
                    <a:pt x="535" y="206"/>
                  </a:cubicBezTo>
                  <a:cubicBezTo>
                    <a:pt x="533" y="204"/>
                    <a:pt x="533" y="203"/>
                    <a:pt x="530" y="199"/>
                  </a:cubicBezTo>
                  <a:cubicBezTo>
                    <a:pt x="529" y="197"/>
                    <a:pt x="527" y="196"/>
                    <a:pt x="526" y="194"/>
                  </a:cubicBezTo>
                  <a:cubicBezTo>
                    <a:pt x="522" y="190"/>
                    <a:pt x="518" y="186"/>
                    <a:pt x="519" y="179"/>
                  </a:cubicBezTo>
                  <a:cubicBezTo>
                    <a:pt x="519" y="174"/>
                    <a:pt x="522" y="172"/>
                    <a:pt x="524" y="172"/>
                  </a:cubicBezTo>
                  <a:cubicBezTo>
                    <a:pt x="525" y="172"/>
                    <a:pt x="527" y="172"/>
                    <a:pt x="528" y="173"/>
                  </a:cubicBezTo>
                  <a:cubicBezTo>
                    <a:pt x="527" y="170"/>
                    <a:pt x="527" y="167"/>
                    <a:pt x="528" y="165"/>
                  </a:cubicBezTo>
                  <a:cubicBezTo>
                    <a:pt x="529" y="164"/>
                    <a:pt x="531" y="162"/>
                    <a:pt x="534" y="162"/>
                  </a:cubicBezTo>
                  <a:cubicBezTo>
                    <a:pt x="538" y="161"/>
                    <a:pt x="542" y="162"/>
                    <a:pt x="546" y="164"/>
                  </a:cubicBezTo>
                  <a:cubicBezTo>
                    <a:pt x="546" y="164"/>
                    <a:pt x="547" y="164"/>
                    <a:pt x="547" y="165"/>
                  </a:cubicBezTo>
                  <a:cubicBezTo>
                    <a:pt x="547" y="164"/>
                    <a:pt x="546" y="162"/>
                    <a:pt x="544" y="161"/>
                  </a:cubicBezTo>
                  <a:cubicBezTo>
                    <a:pt x="543" y="159"/>
                    <a:pt x="543" y="159"/>
                    <a:pt x="541" y="159"/>
                  </a:cubicBezTo>
                  <a:cubicBezTo>
                    <a:pt x="540" y="159"/>
                    <a:pt x="537" y="159"/>
                    <a:pt x="535" y="157"/>
                  </a:cubicBezTo>
                  <a:cubicBezTo>
                    <a:pt x="529" y="154"/>
                    <a:pt x="526" y="148"/>
                    <a:pt x="527" y="141"/>
                  </a:cubicBezTo>
                  <a:cubicBezTo>
                    <a:pt x="528" y="136"/>
                    <a:pt x="526" y="131"/>
                    <a:pt x="524" y="130"/>
                  </a:cubicBezTo>
                  <a:cubicBezTo>
                    <a:pt x="499" y="124"/>
                    <a:pt x="498" y="119"/>
                    <a:pt x="497" y="118"/>
                  </a:cubicBezTo>
                  <a:cubicBezTo>
                    <a:pt x="496" y="115"/>
                    <a:pt x="497" y="111"/>
                    <a:pt x="500" y="108"/>
                  </a:cubicBezTo>
                  <a:cubicBezTo>
                    <a:pt x="504" y="104"/>
                    <a:pt x="510" y="101"/>
                    <a:pt x="515" y="103"/>
                  </a:cubicBezTo>
                  <a:cubicBezTo>
                    <a:pt x="518" y="104"/>
                    <a:pt x="520" y="105"/>
                    <a:pt x="521" y="108"/>
                  </a:cubicBezTo>
                  <a:cubicBezTo>
                    <a:pt x="521" y="109"/>
                    <a:pt x="521" y="110"/>
                    <a:pt x="527" y="115"/>
                  </a:cubicBezTo>
                  <a:cubicBezTo>
                    <a:pt x="533" y="119"/>
                    <a:pt x="535" y="121"/>
                    <a:pt x="537" y="122"/>
                  </a:cubicBezTo>
                  <a:cubicBezTo>
                    <a:pt x="540" y="124"/>
                    <a:pt x="541" y="125"/>
                    <a:pt x="545" y="130"/>
                  </a:cubicBezTo>
                  <a:cubicBezTo>
                    <a:pt x="546" y="132"/>
                    <a:pt x="547" y="133"/>
                    <a:pt x="547" y="133"/>
                  </a:cubicBezTo>
                  <a:cubicBezTo>
                    <a:pt x="547" y="133"/>
                    <a:pt x="547" y="133"/>
                    <a:pt x="547" y="133"/>
                  </a:cubicBezTo>
                  <a:cubicBezTo>
                    <a:pt x="548" y="134"/>
                    <a:pt x="550" y="136"/>
                    <a:pt x="551" y="138"/>
                  </a:cubicBezTo>
                  <a:cubicBezTo>
                    <a:pt x="554" y="141"/>
                    <a:pt x="556" y="143"/>
                    <a:pt x="559" y="146"/>
                  </a:cubicBezTo>
                  <a:cubicBezTo>
                    <a:pt x="563" y="150"/>
                    <a:pt x="567" y="154"/>
                    <a:pt x="569" y="161"/>
                  </a:cubicBezTo>
                  <a:cubicBezTo>
                    <a:pt x="571" y="166"/>
                    <a:pt x="573" y="171"/>
                    <a:pt x="575" y="176"/>
                  </a:cubicBezTo>
                  <a:cubicBezTo>
                    <a:pt x="577" y="180"/>
                    <a:pt x="580" y="185"/>
                    <a:pt x="581" y="190"/>
                  </a:cubicBezTo>
                  <a:cubicBezTo>
                    <a:pt x="583" y="196"/>
                    <a:pt x="584" y="200"/>
                    <a:pt x="585" y="206"/>
                  </a:cubicBezTo>
                  <a:cubicBezTo>
                    <a:pt x="585" y="211"/>
                    <a:pt x="586" y="218"/>
                    <a:pt x="589" y="227"/>
                  </a:cubicBezTo>
                  <a:cubicBezTo>
                    <a:pt x="592" y="241"/>
                    <a:pt x="592" y="243"/>
                    <a:pt x="593" y="260"/>
                  </a:cubicBezTo>
                  <a:cubicBezTo>
                    <a:pt x="593" y="265"/>
                    <a:pt x="594" y="272"/>
                    <a:pt x="594" y="281"/>
                  </a:cubicBezTo>
                  <a:cubicBezTo>
                    <a:pt x="595" y="303"/>
                    <a:pt x="595" y="315"/>
                    <a:pt x="594" y="324"/>
                  </a:cubicBezTo>
                  <a:cubicBezTo>
                    <a:pt x="594" y="331"/>
                    <a:pt x="593" y="336"/>
                    <a:pt x="594" y="341"/>
                  </a:cubicBezTo>
                  <a:cubicBezTo>
                    <a:pt x="596" y="353"/>
                    <a:pt x="590" y="362"/>
                    <a:pt x="588" y="366"/>
                  </a:cubicBezTo>
                  <a:cubicBezTo>
                    <a:pt x="588" y="367"/>
                    <a:pt x="587" y="367"/>
                    <a:pt x="587" y="367"/>
                  </a:cubicBezTo>
                  <a:cubicBezTo>
                    <a:pt x="586" y="370"/>
                    <a:pt x="584" y="370"/>
                    <a:pt x="583" y="370"/>
                  </a:cubicBezTo>
                  <a:cubicBezTo>
                    <a:pt x="581" y="370"/>
                    <a:pt x="579" y="368"/>
                    <a:pt x="578" y="367"/>
                  </a:cubicBezTo>
                  <a:cubicBezTo>
                    <a:pt x="577" y="365"/>
                    <a:pt x="576" y="363"/>
                    <a:pt x="573" y="362"/>
                  </a:cubicBezTo>
                  <a:cubicBezTo>
                    <a:pt x="573" y="364"/>
                    <a:pt x="572" y="366"/>
                    <a:pt x="569" y="368"/>
                  </a:cubicBezTo>
                  <a:cubicBezTo>
                    <a:pt x="567" y="369"/>
                    <a:pt x="565" y="369"/>
                    <a:pt x="563" y="368"/>
                  </a:cubicBezTo>
                  <a:cubicBezTo>
                    <a:pt x="560" y="367"/>
                    <a:pt x="558" y="366"/>
                    <a:pt x="556" y="366"/>
                  </a:cubicBezTo>
                  <a:cubicBezTo>
                    <a:pt x="550" y="364"/>
                    <a:pt x="546" y="363"/>
                    <a:pt x="545" y="360"/>
                  </a:cubicBezTo>
                  <a:cubicBezTo>
                    <a:pt x="543" y="358"/>
                    <a:pt x="544" y="354"/>
                    <a:pt x="546" y="348"/>
                  </a:cubicBezTo>
                  <a:cubicBezTo>
                    <a:pt x="543" y="348"/>
                    <a:pt x="543" y="345"/>
                    <a:pt x="542" y="341"/>
                  </a:cubicBezTo>
                  <a:cubicBezTo>
                    <a:pt x="540" y="334"/>
                    <a:pt x="540" y="330"/>
                    <a:pt x="540" y="326"/>
                  </a:cubicBezTo>
                  <a:cubicBezTo>
                    <a:pt x="539" y="326"/>
                    <a:pt x="539" y="326"/>
                    <a:pt x="538" y="327"/>
                  </a:cubicBezTo>
                  <a:cubicBezTo>
                    <a:pt x="535" y="329"/>
                    <a:pt x="533" y="330"/>
                    <a:pt x="533" y="332"/>
                  </a:cubicBezTo>
                  <a:cubicBezTo>
                    <a:pt x="532" y="335"/>
                    <a:pt x="532" y="335"/>
                    <a:pt x="532" y="335"/>
                  </a:cubicBezTo>
                  <a:cubicBezTo>
                    <a:pt x="531" y="340"/>
                    <a:pt x="530" y="341"/>
                    <a:pt x="530" y="348"/>
                  </a:cubicBezTo>
                  <a:cubicBezTo>
                    <a:pt x="530" y="351"/>
                    <a:pt x="529" y="353"/>
                    <a:pt x="529" y="355"/>
                  </a:cubicBezTo>
                  <a:cubicBezTo>
                    <a:pt x="529" y="356"/>
                    <a:pt x="528" y="357"/>
                    <a:pt x="528" y="357"/>
                  </a:cubicBezTo>
                  <a:cubicBezTo>
                    <a:pt x="528" y="357"/>
                    <a:pt x="529" y="358"/>
                    <a:pt x="533" y="361"/>
                  </a:cubicBezTo>
                  <a:cubicBezTo>
                    <a:pt x="542" y="365"/>
                    <a:pt x="542" y="365"/>
                    <a:pt x="547" y="366"/>
                  </a:cubicBezTo>
                  <a:cubicBezTo>
                    <a:pt x="549" y="366"/>
                    <a:pt x="551" y="366"/>
                    <a:pt x="554" y="366"/>
                  </a:cubicBezTo>
                  <a:cubicBezTo>
                    <a:pt x="561" y="367"/>
                    <a:pt x="566" y="369"/>
                    <a:pt x="569" y="371"/>
                  </a:cubicBezTo>
                  <a:cubicBezTo>
                    <a:pt x="573" y="374"/>
                    <a:pt x="575" y="378"/>
                    <a:pt x="575" y="383"/>
                  </a:cubicBezTo>
                  <a:cubicBezTo>
                    <a:pt x="575" y="384"/>
                    <a:pt x="574" y="386"/>
                    <a:pt x="574" y="387"/>
                  </a:cubicBezTo>
                  <a:cubicBezTo>
                    <a:pt x="575" y="387"/>
                    <a:pt x="575" y="387"/>
                    <a:pt x="576" y="387"/>
                  </a:cubicBezTo>
                  <a:cubicBezTo>
                    <a:pt x="577" y="387"/>
                    <a:pt x="578" y="388"/>
                    <a:pt x="579" y="388"/>
                  </a:cubicBezTo>
                  <a:cubicBezTo>
                    <a:pt x="583" y="389"/>
                    <a:pt x="586" y="389"/>
                    <a:pt x="587" y="393"/>
                  </a:cubicBezTo>
                  <a:cubicBezTo>
                    <a:pt x="588" y="396"/>
                    <a:pt x="586" y="399"/>
                    <a:pt x="582" y="404"/>
                  </a:cubicBezTo>
                  <a:cubicBezTo>
                    <a:pt x="579" y="406"/>
                    <a:pt x="577" y="409"/>
                    <a:pt x="576" y="412"/>
                  </a:cubicBezTo>
                  <a:cubicBezTo>
                    <a:pt x="572" y="417"/>
                    <a:pt x="570" y="421"/>
                    <a:pt x="565" y="421"/>
                  </a:cubicBezTo>
                  <a:cubicBezTo>
                    <a:pt x="561" y="420"/>
                    <a:pt x="558" y="416"/>
                    <a:pt x="557" y="415"/>
                  </a:cubicBezTo>
                  <a:cubicBezTo>
                    <a:pt x="555" y="411"/>
                    <a:pt x="554" y="407"/>
                    <a:pt x="553" y="404"/>
                  </a:cubicBezTo>
                  <a:cubicBezTo>
                    <a:pt x="553" y="404"/>
                    <a:pt x="553" y="404"/>
                    <a:pt x="553" y="404"/>
                  </a:cubicBezTo>
                  <a:cubicBezTo>
                    <a:pt x="553" y="404"/>
                    <a:pt x="553" y="404"/>
                    <a:pt x="553" y="404"/>
                  </a:cubicBezTo>
                  <a:cubicBezTo>
                    <a:pt x="543" y="409"/>
                    <a:pt x="541" y="412"/>
                    <a:pt x="542" y="414"/>
                  </a:cubicBezTo>
                  <a:cubicBezTo>
                    <a:pt x="542" y="421"/>
                    <a:pt x="538" y="423"/>
                    <a:pt x="533" y="424"/>
                  </a:cubicBezTo>
                  <a:cubicBezTo>
                    <a:pt x="532" y="425"/>
                    <a:pt x="530" y="426"/>
                    <a:pt x="528" y="427"/>
                  </a:cubicBezTo>
                  <a:cubicBezTo>
                    <a:pt x="525" y="428"/>
                    <a:pt x="522" y="429"/>
                    <a:pt x="520" y="429"/>
                  </a:cubicBezTo>
                  <a:cubicBezTo>
                    <a:pt x="517" y="430"/>
                    <a:pt x="515" y="431"/>
                    <a:pt x="511" y="435"/>
                  </a:cubicBezTo>
                  <a:cubicBezTo>
                    <a:pt x="509" y="438"/>
                    <a:pt x="507" y="440"/>
                    <a:pt x="505" y="442"/>
                  </a:cubicBezTo>
                  <a:cubicBezTo>
                    <a:pt x="502" y="444"/>
                    <a:pt x="499" y="446"/>
                    <a:pt x="495" y="456"/>
                  </a:cubicBezTo>
                  <a:cubicBezTo>
                    <a:pt x="492" y="464"/>
                    <a:pt x="489" y="470"/>
                    <a:pt x="486" y="473"/>
                  </a:cubicBezTo>
                  <a:cubicBezTo>
                    <a:pt x="485" y="475"/>
                    <a:pt x="484" y="478"/>
                    <a:pt x="483" y="479"/>
                  </a:cubicBezTo>
                  <a:cubicBezTo>
                    <a:pt x="485" y="480"/>
                    <a:pt x="490" y="479"/>
                    <a:pt x="495" y="476"/>
                  </a:cubicBezTo>
                  <a:cubicBezTo>
                    <a:pt x="496" y="476"/>
                    <a:pt x="497" y="475"/>
                    <a:pt x="498" y="474"/>
                  </a:cubicBezTo>
                  <a:cubicBezTo>
                    <a:pt x="502" y="472"/>
                    <a:pt x="506" y="469"/>
                    <a:pt x="509" y="471"/>
                  </a:cubicBezTo>
                  <a:cubicBezTo>
                    <a:pt x="513" y="474"/>
                    <a:pt x="512" y="479"/>
                    <a:pt x="512" y="481"/>
                  </a:cubicBezTo>
                  <a:cubicBezTo>
                    <a:pt x="512" y="482"/>
                    <a:pt x="512" y="484"/>
                    <a:pt x="512" y="485"/>
                  </a:cubicBezTo>
                  <a:cubicBezTo>
                    <a:pt x="514" y="483"/>
                    <a:pt x="517" y="481"/>
                    <a:pt x="519" y="482"/>
                  </a:cubicBezTo>
                  <a:cubicBezTo>
                    <a:pt x="523" y="484"/>
                    <a:pt x="522" y="490"/>
                    <a:pt x="521" y="493"/>
                  </a:cubicBezTo>
                  <a:cubicBezTo>
                    <a:pt x="520" y="501"/>
                    <a:pt x="518" y="505"/>
                    <a:pt x="517" y="508"/>
                  </a:cubicBezTo>
                  <a:cubicBezTo>
                    <a:pt x="516" y="509"/>
                    <a:pt x="516" y="510"/>
                    <a:pt x="515" y="512"/>
                  </a:cubicBezTo>
                  <a:cubicBezTo>
                    <a:pt x="515" y="512"/>
                    <a:pt x="515" y="512"/>
                    <a:pt x="515" y="512"/>
                  </a:cubicBezTo>
                  <a:cubicBezTo>
                    <a:pt x="514" y="516"/>
                    <a:pt x="513" y="516"/>
                    <a:pt x="510" y="520"/>
                  </a:cubicBezTo>
                  <a:cubicBezTo>
                    <a:pt x="509" y="521"/>
                    <a:pt x="507" y="523"/>
                    <a:pt x="506" y="524"/>
                  </a:cubicBezTo>
                  <a:cubicBezTo>
                    <a:pt x="494" y="538"/>
                    <a:pt x="460" y="570"/>
                    <a:pt x="407" y="589"/>
                  </a:cubicBezTo>
                  <a:cubicBezTo>
                    <a:pt x="351" y="610"/>
                    <a:pt x="334" y="618"/>
                    <a:pt x="327" y="638"/>
                  </a:cubicBezTo>
                  <a:cubicBezTo>
                    <a:pt x="322" y="654"/>
                    <a:pt x="324" y="752"/>
                    <a:pt x="326" y="789"/>
                  </a:cubicBezTo>
                  <a:lnTo>
                    <a:pt x="318" y="789"/>
                  </a:lnTo>
                  <a:close/>
                  <a:moveTo>
                    <a:pt x="519" y="377"/>
                  </a:moveTo>
                  <a:cubicBezTo>
                    <a:pt x="521" y="380"/>
                    <a:pt x="521" y="382"/>
                    <a:pt x="525" y="384"/>
                  </a:cubicBezTo>
                  <a:cubicBezTo>
                    <a:pt x="524" y="382"/>
                    <a:pt x="523" y="381"/>
                    <a:pt x="522" y="380"/>
                  </a:cubicBezTo>
                  <a:cubicBezTo>
                    <a:pt x="521" y="379"/>
                    <a:pt x="521" y="377"/>
                    <a:pt x="520" y="376"/>
                  </a:cubicBezTo>
                  <a:cubicBezTo>
                    <a:pt x="519" y="377"/>
                    <a:pt x="519" y="377"/>
                    <a:pt x="519" y="377"/>
                  </a:cubicBezTo>
                  <a:close/>
                  <a:moveTo>
                    <a:pt x="503" y="332"/>
                  </a:moveTo>
                  <a:cubicBezTo>
                    <a:pt x="503" y="334"/>
                    <a:pt x="504" y="336"/>
                    <a:pt x="505" y="340"/>
                  </a:cubicBezTo>
                  <a:cubicBezTo>
                    <a:pt x="505" y="342"/>
                    <a:pt x="506" y="344"/>
                    <a:pt x="507" y="346"/>
                  </a:cubicBezTo>
                  <a:cubicBezTo>
                    <a:pt x="508" y="352"/>
                    <a:pt x="510" y="355"/>
                    <a:pt x="512" y="360"/>
                  </a:cubicBezTo>
                  <a:cubicBezTo>
                    <a:pt x="512" y="360"/>
                    <a:pt x="513" y="361"/>
                    <a:pt x="513" y="362"/>
                  </a:cubicBezTo>
                  <a:cubicBezTo>
                    <a:pt x="513" y="357"/>
                    <a:pt x="513" y="355"/>
                    <a:pt x="513" y="353"/>
                  </a:cubicBezTo>
                  <a:cubicBezTo>
                    <a:pt x="514" y="352"/>
                    <a:pt x="514" y="351"/>
                    <a:pt x="513" y="347"/>
                  </a:cubicBezTo>
                  <a:cubicBezTo>
                    <a:pt x="512" y="343"/>
                    <a:pt x="512" y="341"/>
                    <a:pt x="511" y="339"/>
                  </a:cubicBezTo>
                  <a:cubicBezTo>
                    <a:pt x="510" y="337"/>
                    <a:pt x="510" y="335"/>
                    <a:pt x="510" y="332"/>
                  </a:cubicBezTo>
                  <a:cubicBezTo>
                    <a:pt x="511" y="330"/>
                    <a:pt x="511" y="328"/>
                    <a:pt x="512" y="327"/>
                  </a:cubicBezTo>
                  <a:cubicBezTo>
                    <a:pt x="512" y="327"/>
                    <a:pt x="513" y="326"/>
                    <a:pt x="513" y="325"/>
                  </a:cubicBezTo>
                  <a:cubicBezTo>
                    <a:pt x="511" y="328"/>
                    <a:pt x="507" y="330"/>
                    <a:pt x="505" y="331"/>
                  </a:cubicBezTo>
                  <a:cubicBezTo>
                    <a:pt x="504" y="331"/>
                    <a:pt x="503" y="332"/>
                    <a:pt x="503" y="332"/>
                  </a:cubicBezTo>
                  <a:close/>
                  <a:moveTo>
                    <a:pt x="552" y="356"/>
                  </a:moveTo>
                  <a:cubicBezTo>
                    <a:pt x="553" y="357"/>
                    <a:pt x="556" y="358"/>
                    <a:pt x="558" y="358"/>
                  </a:cubicBezTo>
                  <a:cubicBezTo>
                    <a:pt x="560" y="359"/>
                    <a:pt x="562" y="359"/>
                    <a:pt x="565" y="360"/>
                  </a:cubicBezTo>
                  <a:cubicBezTo>
                    <a:pt x="565" y="360"/>
                    <a:pt x="565" y="360"/>
                    <a:pt x="565" y="359"/>
                  </a:cubicBezTo>
                  <a:cubicBezTo>
                    <a:pt x="566" y="358"/>
                    <a:pt x="567" y="355"/>
                    <a:pt x="570" y="353"/>
                  </a:cubicBezTo>
                  <a:cubicBezTo>
                    <a:pt x="571" y="352"/>
                    <a:pt x="574" y="353"/>
                    <a:pt x="576" y="354"/>
                  </a:cubicBezTo>
                  <a:cubicBezTo>
                    <a:pt x="579" y="356"/>
                    <a:pt x="581" y="358"/>
                    <a:pt x="583" y="359"/>
                  </a:cubicBezTo>
                  <a:cubicBezTo>
                    <a:pt x="585" y="355"/>
                    <a:pt x="587" y="349"/>
                    <a:pt x="586" y="342"/>
                  </a:cubicBezTo>
                  <a:cubicBezTo>
                    <a:pt x="585" y="336"/>
                    <a:pt x="586" y="331"/>
                    <a:pt x="586" y="324"/>
                  </a:cubicBezTo>
                  <a:cubicBezTo>
                    <a:pt x="587" y="315"/>
                    <a:pt x="587" y="303"/>
                    <a:pt x="586" y="282"/>
                  </a:cubicBezTo>
                  <a:cubicBezTo>
                    <a:pt x="586" y="273"/>
                    <a:pt x="585" y="266"/>
                    <a:pt x="585" y="260"/>
                  </a:cubicBezTo>
                  <a:cubicBezTo>
                    <a:pt x="584" y="244"/>
                    <a:pt x="584" y="242"/>
                    <a:pt x="581" y="229"/>
                  </a:cubicBezTo>
                  <a:cubicBezTo>
                    <a:pt x="579" y="219"/>
                    <a:pt x="578" y="213"/>
                    <a:pt x="577" y="207"/>
                  </a:cubicBezTo>
                  <a:cubicBezTo>
                    <a:pt x="576" y="202"/>
                    <a:pt x="575" y="198"/>
                    <a:pt x="574" y="193"/>
                  </a:cubicBezTo>
                  <a:cubicBezTo>
                    <a:pt x="572" y="188"/>
                    <a:pt x="570" y="183"/>
                    <a:pt x="568" y="179"/>
                  </a:cubicBezTo>
                  <a:cubicBezTo>
                    <a:pt x="566" y="174"/>
                    <a:pt x="563" y="169"/>
                    <a:pt x="562" y="163"/>
                  </a:cubicBezTo>
                  <a:cubicBezTo>
                    <a:pt x="560" y="158"/>
                    <a:pt x="557" y="155"/>
                    <a:pt x="553" y="151"/>
                  </a:cubicBezTo>
                  <a:cubicBezTo>
                    <a:pt x="551" y="149"/>
                    <a:pt x="548" y="146"/>
                    <a:pt x="545" y="143"/>
                  </a:cubicBezTo>
                  <a:cubicBezTo>
                    <a:pt x="543" y="140"/>
                    <a:pt x="542" y="139"/>
                    <a:pt x="542" y="139"/>
                  </a:cubicBezTo>
                  <a:cubicBezTo>
                    <a:pt x="541" y="138"/>
                    <a:pt x="540" y="136"/>
                    <a:pt x="538" y="135"/>
                  </a:cubicBezTo>
                  <a:cubicBezTo>
                    <a:pt x="535" y="131"/>
                    <a:pt x="535" y="131"/>
                    <a:pt x="533" y="129"/>
                  </a:cubicBezTo>
                  <a:cubicBezTo>
                    <a:pt x="535" y="134"/>
                    <a:pt x="535" y="139"/>
                    <a:pt x="535" y="142"/>
                  </a:cubicBezTo>
                  <a:cubicBezTo>
                    <a:pt x="534" y="146"/>
                    <a:pt x="536" y="148"/>
                    <a:pt x="539" y="150"/>
                  </a:cubicBezTo>
                  <a:cubicBezTo>
                    <a:pt x="540" y="151"/>
                    <a:pt x="541" y="151"/>
                    <a:pt x="542" y="151"/>
                  </a:cubicBezTo>
                  <a:cubicBezTo>
                    <a:pt x="544" y="151"/>
                    <a:pt x="547" y="152"/>
                    <a:pt x="551" y="156"/>
                  </a:cubicBezTo>
                  <a:cubicBezTo>
                    <a:pt x="553" y="159"/>
                    <a:pt x="555" y="162"/>
                    <a:pt x="556" y="165"/>
                  </a:cubicBezTo>
                  <a:cubicBezTo>
                    <a:pt x="558" y="166"/>
                    <a:pt x="559" y="168"/>
                    <a:pt x="560" y="171"/>
                  </a:cubicBezTo>
                  <a:cubicBezTo>
                    <a:pt x="564" y="177"/>
                    <a:pt x="566" y="183"/>
                    <a:pt x="565" y="191"/>
                  </a:cubicBezTo>
                  <a:cubicBezTo>
                    <a:pt x="565" y="191"/>
                    <a:pt x="565" y="191"/>
                    <a:pt x="565" y="192"/>
                  </a:cubicBezTo>
                  <a:cubicBezTo>
                    <a:pt x="566" y="193"/>
                    <a:pt x="567" y="195"/>
                    <a:pt x="568" y="198"/>
                  </a:cubicBezTo>
                  <a:cubicBezTo>
                    <a:pt x="570" y="205"/>
                    <a:pt x="570" y="208"/>
                    <a:pt x="565" y="211"/>
                  </a:cubicBezTo>
                  <a:cubicBezTo>
                    <a:pt x="563" y="212"/>
                    <a:pt x="562" y="212"/>
                    <a:pt x="560" y="214"/>
                  </a:cubicBezTo>
                  <a:cubicBezTo>
                    <a:pt x="558" y="216"/>
                    <a:pt x="555" y="218"/>
                    <a:pt x="552" y="217"/>
                  </a:cubicBezTo>
                  <a:cubicBezTo>
                    <a:pt x="549" y="215"/>
                    <a:pt x="549" y="211"/>
                    <a:pt x="549" y="208"/>
                  </a:cubicBezTo>
                  <a:cubicBezTo>
                    <a:pt x="549" y="207"/>
                    <a:pt x="550" y="205"/>
                    <a:pt x="550" y="204"/>
                  </a:cubicBezTo>
                  <a:cubicBezTo>
                    <a:pt x="550" y="185"/>
                    <a:pt x="550" y="185"/>
                    <a:pt x="550" y="185"/>
                  </a:cubicBezTo>
                  <a:cubicBezTo>
                    <a:pt x="550" y="182"/>
                    <a:pt x="549" y="181"/>
                    <a:pt x="549" y="181"/>
                  </a:cubicBezTo>
                  <a:cubicBezTo>
                    <a:pt x="548" y="180"/>
                    <a:pt x="546" y="179"/>
                    <a:pt x="546" y="175"/>
                  </a:cubicBezTo>
                  <a:cubicBezTo>
                    <a:pt x="545" y="173"/>
                    <a:pt x="543" y="172"/>
                    <a:pt x="542" y="171"/>
                  </a:cubicBezTo>
                  <a:cubicBezTo>
                    <a:pt x="540" y="170"/>
                    <a:pt x="538" y="170"/>
                    <a:pt x="536" y="170"/>
                  </a:cubicBezTo>
                  <a:cubicBezTo>
                    <a:pt x="536" y="171"/>
                    <a:pt x="538" y="175"/>
                    <a:pt x="539" y="177"/>
                  </a:cubicBezTo>
                  <a:cubicBezTo>
                    <a:pt x="540" y="179"/>
                    <a:pt x="541" y="180"/>
                    <a:pt x="541" y="182"/>
                  </a:cubicBezTo>
                  <a:cubicBezTo>
                    <a:pt x="543" y="185"/>
                    <a:pt x="544" y="187"/>
                    <a:pt x="544" y="188"/>
                  </a:cubicBezTo>
                  <a:cubicBezTo>
                    <a:pt x="545" y="190"/>
                    <a:pt x="546" y="191"/>
                    <a:pt x="547" y="195"/>
                  </a:cubicBezTo>
                  <a:cubicBezTo>
                    <a:pt x="548" y="199"/>
                    <a:pt x="546" y="201"/>
                    <a:pt x="544" y="201"/>
                  </a:cubicBezTo>
                  <a:cubicBezTo>
                    <a:pt x="543" y="202"/>
                    <a:pt x="542" y="202"/>
                    <a:pt x="541" y="201"/>
                  </a:cubicBezTo>
                  <a:cubicBezTo>
                    <a:pt x="541" y="202"/>
                    <a:pt x="541" y="202"/>
                    <a:pt x="542" y="203"/>
                  </a:cubicBezTo>
                  <a:cubicBezTo>
                    <a:pt x="543" y="205"/>
                    <a:pt x="544" y="208"/>
                    <a:pt x="547" y="213"/>
                  </a:cubicBezTo>
                  <a:cubicBezTo>
                    <a:pt x="552" y="221"/>
                    <a:pt x="552" y="225"/>
                    <a:pt x="548" y="229"/>
                  </a:cubicBezTo>
                  <a:cubicBezTo>
                    <a:pt x="548" y="233"/>
                    <a:pt x="547" y="239"/>
                    <a:pt x="543" y="245"/>
                  </a:cubicBezTo>
                  <a:cubicBezTo>
                    <a:pt x="542" y="247"/>
                    <a:pt x="542" y="247"/>
                    <a:pt x="542" y="248"/>
                  </a:cubicBezTo>
                  <a:cubicBezTo>
                    <a:pt x="542" y="250"/>
                    <a:pt x="541" y="251"/>
                    <a:pt x="540" y="254"/>
                  </a:cubicBezTo>
                  <a:cubicBezTo>
                    <a:pt x="539" y="257"/>
                    <a:pt x="539" y="257"/>
                    <a:pt x="539" y="257"/>
                  </a:cubicBezTo>
                  <a:cubicBezTo>
                    <a:pt x="538" y="260"/>
                    <a:pt x="538" y="260"/>
                    <a:pt x="538" y="262"/>
                  </a:cubicBezTo>
                  <a:cubicBezTo>
                    <a:pt x="538" y="263"/>
                    <a:pt x="538" y="264"/>
                    <a:pt x="537" y="266"/>
                  </a:cubicBezTo>
                  <a:cubicBezTo>
                    <a:pt x="537" y="269"/>
                    <a:pt x="536" y="273"/>
                    <a:pt x="533" y="273"/>
                  </a:cubicBezTo>
                  <a:cubicBezTo>
                    <a:pt x="530" y="273"/>
                    <a:pt x="529" y="272"/>
                    <a:pt x="528" y="269"/>
                  </a:cubicBezTo>
                  <a:cubicBezTo>
                    <a:pt x="528" y="271"/>
                    <a:pt x="529" y="273"/>
                    <a:pt x="533" y="280"/>
                  </a:cubicBezTo>
                  <a:cubicBezTo>
                    <a:pt x="537" y="286"/>
                    <a:pt x="538" y="289"/>
                    <a:pt x="534" y="293"/>
                  </a:cubicBezTo>
                  <a:cubicBezTo>
                    <a:pt x="533" y="294"/>
                    <a:pt x="532" y="295"/>
                    <a:pt x="531" y="300"/>
                  </a:cubicBezTo>
                  <a:cubicBezTo>
                    <a:pt x="531" y="306"/>
                    <a:pt x="530" y="310"/>
                    <a:pt x="527" y="311"/>
                  </a:cubicBezTo>
                  <a:cubicBezTo>
                    <a:pt x="523" y="311"/>
                    <a:pt x="522" y="309"/>
                    <a:pt x="520" y="306"/>
                  </a:cubicBezTo>
                  <a:cubicBezTo>
                    <a:pt x="520" y="306"/>
                    <a:pt x="520" y="306"/>
                    <a:pt x="519" y="306"/>
                  </a:cubicBezTo>
                  <a:cubicBezTo>
                    <a:pt x="520" y="309"/>
                    <a:pt x="521" y="313"/>
                    <a:pt x="522" y="317"/>
                  </a:cubicBezTo>
                  <a:cubicBezTo>
                    <a:pt x="522" y="325"/>
                    <a:pt x="521" y="329"/>
                    <a:pt x="519" y="331"/>
                  </a:cubicBezTo>
                  <a:cubicBezTo>
                    <a:pt x="518" y="332"/>
                    <a:pt x="518" y="332"/>
                    <a:pt x="518" y="333"/>
                  </a:cubicBezTo>
                  <a:cubicBezTo>
                    <a:pt x="518" y="334"/>
                    <a:pt x="518" y="335"/>
                    <a:pt x="519" y="337"/>
                  </a:cubicBezTo>
                  <a:cubicBezTo>
                    <a:pt x="519" y="339"/>
                    <a:pt x="520" y="341"/>
                    <a:pt x="521" y="346"/>
                  </a:cubicBezTo>
                  <a:cubicBezTo>
                    <a:pt x="521" y="349"/>
                    <a:pt x="521" y="351"/>
                    <a:pt x="521" y="352"/>
                  </a:cubicBezTo>
                  <a:cubicBezTo>
                    <a:pt x="522" y="351"/>
                    <a:pt x="522" y="349"/>
                    <a:pt x="522" y="348"/>
                  </a:cubicBezTo>
                  <a:cubicBezTo>
                    <a:pt x="522" y="340"/>
                    <a:pt x="523" y="338"/>
                    <a:pt x="524" y="333"/>
                  </a:cubicBezTo>
                  <a:cubicBezTo>
                    <a:pt x="525" y="330"/>
                    <a:pt x="525" y="330"/>
                    <a:pt x="525" y="330"/>
                  </a:cubicBezTo>
                  <a:cubicBezTo>
                    <a:pt x="526" y="324"/>
                    <a:pt x="530" y="322"/>
                    <a:pt x="534" y="320"/>
                  </a:cubicBezTo>
                  <a:cubicBezTo>
                    <a:pt x="537" y="318"/>
                    <a:pt x="540" y="316"/>
                    <a:pt x="543" y="312"/>
                  </a:cubicBezTo>
                  <a:cubicBezTo>
                    <a:pt x="547" y="307"/>
                    <a:pt x="548" y="306"/>
                    <a:pt x="552" y="308"/>
                  </a:cubicBezTo>
                  <a:cubicBezTo>
                    <a:pt x="555" y="310"/>
                    <a:pt x="553" y="313"/>
                    <a:pt x="552" y="314"/>
                  </a:cubicBezTo>
                  <a:cubicBezTo>
                    <a:pt x="551" y="316"/>
                    <a:pt x="549" y="320"/>
                    <a:pt x="549" y="322"/>
                  </a:cubicBezTo>
                  <a:cubicBezTo>
                    <a:pt x="548" y="327"/>
                    <a:pt x="548" y="330"/>
                    <a:pt x="548" y="334"/>
                  </a:cubicBezTo>
                  <a:cubicBezTo>
                    <a:pt x="552" y="332"/>
                    <a:pt x="554" y="334"/>
                    <a:pt x="555" y="334"/>
                  </a:cubicBezTo>
                  <a:cubicBezTo>
                    <a:pt x="556" y="335"/>
                    <a:pt x="558" y="337"/>
                    <a:pt x="555" y="347"/>
                  </a:cubicBezTo>
                  <a:cubicBezTo>
                    <a:pt x="555" y="347"/>
                    <a:pt x="555" y="347"/>
                    <a:pt x="555" y="347"/>
                  </a:cubicBezTo>
                  <a:cubicBezTo>
                    <a:pt x="554" y="351"/>
                    <a:pt x="552" y="355"/>
                    <a:pt x="552" y="356"/>
                  </a:cubicBezTo>
                  <a:close/>
                  <a:moveTo>
                    <a:pt x="369" y="225"/>
                  </a:moveTo>
                  <a:cubicBezTo>
                    <a:pt x="369" y="227"/>
                    <a:pt x="369" y="229"/>
                    <a:pt x="370" y="230"/>
                  </a:cubicBezTo>
                  <a:cubicBezTo>
                    <a:pt x="371" y="232"/>
                    <a:pt x="372" y="232"/>
                    <a:pt x="376" y="231"/>
                  </a:cubicBezTo>
                  <a:cubicBezTo>
                    <a:pt x="377" y="231"/>
                    <a:pt x="377" y="231"/>
                    <a:pt x="378" y="231"/>
                  </a:cubicBezTo>
                  <a:cubicBezTo>
                    <a:pt x="377" y="230"/>
                    <a:pt x="375" y="229"/>
                    <a:pt x="374" y="228"/>
                  </a:cubicBezTo>
                  <a:cubicBezTo>
                    <a:pt x="372" y="227"/>
                    <a:pt x="370" y="226"/>
                    <a:pt x="369" y="225"/>
                  </a:cubicBezTo>
                  <a:close/>
                  <a:moveTo>
                    <a:pt x="558" y="196"/>
                  </a:moveTo>
                  <a:cubicBezTo>
                    <a:pt x="558" y="204"/>
                    <a:pt x="558" y="204"/>
                    <a:pt x="558" y="204"/>
                  </a:cubicBezTo>
                  <a:cubicBezTo>
                    <a:pt x="558" y="204"/>
                    <a:pt x="558" y="205"/>
                    <a:pt x="557" y="206"/>
                  </a:cubicBezTo>
                  <a:cubicBezTo>
                    <a:pt x="559" y="205"/>
                    <a:pt x="560" y="204"/>
                    <a:pt x="561" y="204"/>
                  </a:cubicBezTo>
                  <a:cubicBezTo>
                    <a:pt x="561" y="204"/>
                    <a:pt x="561" y="204"/>
                    <a:pt x="561" y="204"/>
                  </a:cubicBezTo>
                  <a:cubicBezTo>
                    <a:pt x="561" y="203"/>
                    <a:pt x="561" y="202"/>
                    <a:pt x="560" y="201"/>
                  </a:cubicBezTo>
                  <a:cubicBezTo>
                    <a:pt x="559" y="198"/>
                    <a:pt x="559" y="197"/>
                    <a:pt x="559" y="197"/>
                  </a:cubicBezTo>
                  <a:cubicBezTo>
                    <a:pt x="558" y="196"/>
                    <a:pt x="558" y="196"/>
                    <a:pt x="558" y="196"/>
                  </a:cubicBezTo>
                  <a:close/>
                  <a:moveTo>
                    <a:pt x="527" y="182"/>
                  </a:moveTo>
                  <a:cubicBezTo>
                    <a:pt x="527" y="184"/>
                    <a:pt x="529" y="186"/>
                    <a:pt x="531" y="188"/>
                  </a:cubicBezTo>
                  <a:cubicBezTo>
                    <a:pt x="531" y="188"/>
                    <a:pt x="531" y="188"/>
                    <a:pt x="531" y="188"/>
                  </a:cubicBezTo>
                  <a:cubicBezTo>
                    <a:pt x="530" y="185"/>
                    <a:pt x="528" y="183"/>
                    <a:pt x="527" y="182"/>
                  </a:cubicBezTo>
                  <a:close/>
                  <a:moveTo>
                    <a:pt x="281" y="166"/>
                  </a:moveTo>
                  <a:cubicBezTo>
                    <a:pt x="281" y="166"/>
                    <a:pt x="282" y="167"/>
                    <a:pt x="282" y="167"/>
                  </a:cubicBezTo>
                  <a:cubicBezTo>
                    <a:pt x="283" y="168"/>
                    <a:pt x="283" y="169"/>
                    <a:pt x="284" y="170"/>
                  </a:cubicBezTo>
                  <a:cubicBezTo>
                    <a:pt x="285" y="168"/>
                    <a:pt x="287" y="166"/>
                    <a:pt x="288" y="165"/>
                  </a:cubicBezTo>
                  <a:cubicBezTo>
                    <a:pt x="289" y="165"/>
                    <a:pt x="289" y="165"/>
                    <a:pt x="290" y="164"/>
                  </a:cubicBezTo>
                  <a:cubicBezTo>
                    <a:pt x="293" y="160"/>
                    <a:pt x="301" y="158"/>
                    <a:pt x="306" y="157"/>
                  </a:cubicBezTo>
                  <a:cubicBezTo>
                    <a:pt x="311" y="156"/>
                    <a:pt x="314" y="158"/>
                    <a:pt x="316" y="159"/>
                  </a:cubicBezTo>
                  <a:cubicBezTo>
                    <a:pt x="317" y="160"/>
                    <a:pt x="318" y="160"/>
                    <a:pt x="320" y="160"/>
                  </a:cubicBezTo>
                  <a:cubicBezTo>
                    <a:pt x="323" y="161"/>
                    <a:pt x="324" y="160"/>
                    <a:pt x="327" y="157"/>
                  </a:cubicBezTo>
                  <a:cubicBezTo>
                    <a:pt x="322" y="157"/>
                    <a:pt x="317" y="152"/>
                    <a:pt x="315" y="149"/>
                  </a:cubicBezTo>
                  <a:cubicBezTo>
                    <a:pt x="314" y="149"/>
                    <a:pt x="314" y="148"/>
                    <a:pt x="313" y="148"/>
                  </a:cubicBezTo>
                  <a:cubicBezTo>
                    <a:pt x="312" y="146"/>
                    <a:pt x="306" y="145"/>
                    <a:pt x="297" y="147"/>
                  </a:cubicBezTo>
                  <a:cubicBezTo>
                    <a:pt x="295" y="148"/>
                    <a:pt x="295" y="148"/>
                    <a:pt x="294" y="148"/>
                  </a:cubicBezTo>
                  <a:cubicBezTo>
                    <a:pt x="295" y="150"/>
                    <a:pt x="295" y="153"/>
                    <a:pt x="294" y="157"/>
                  </a:cubicBezTo>
                  <a:cubicBezTo>
                    <a:pt x="292" y="166"/>
                    <a:pt x="286" y="165"/>
                    <a:pt x="284" y="165"/>
                  </a:cubicBezTo>
                  <a:cubicBezTo>
                    <a:pt x="282" y="164"/>
                    <a:pt x="282" y="164"/>
                    <a:pt x="282" y="165"/>
                  </a:cubicBezTo>
                  <a:cubicBezTo>
                    <a:pt x="282" y="165"/>
                    <a:pt x="281" y="166"/>
                    <a:pt x="281" y="166"/>
                  </a:cubicBezTo>
                  <a:close/>
                  <a:moveTo>
                    <a:pt x="260" y="148"/>
                  </a:moveTo>
                  <a:cubicBezTo>
                    <a:pt x="261" y="150"/>
                    <a:pt x="261" y="151"/>
                    <a:pt x="262" y="152"/>
                  </a:cubicBezTo>
                  <a:cubicBezTo>
                    <a:pt x="263" y="154"/>
                    <a:pt x="264" y="155"/>
                    <a:pt x="264" y="157"/>
                  </a:cubicBezTo>
                  <a:cubicBezTo>
                    <a:pt x="264" y="156"/>
                    <a:pt x="264" y="156"/>
                    <a:pt x="264" y="156"/>
                  </a:cubicBezTo>
                  <a:cubicBezTo>
                    <a:pt x="264" y="153"/>
                    <a:pt x="262" y="150"/>
                    <a:pt x="260" y="148"/>
                  </a:cubicBezTo>
                  <a:close/>
                  <a:moveTo>
                    <a:pt x="505" y="115"/>
                  </a:moveTo>
                  <a:cubicBezTo>
                    <a:pt x="507" y="116"/>
                    <a:pt x="513" y="119"/>
                    <a:pt x="523" y="122"/>
                  </a:cubicBezTo>
                  <a:cubicBezTo>
                    <a:pt x="522" y="121"/>
                    <a:pt x="522" y="121"/>
                    <a:pt x="522" y="121"/>
                  </a:cubicBezTo>
                  <a:cubicBezTo>
                    <a:pt x="516" y="116"/>
                    <a:pt x="514" y="113"/>
                    <a:pt x="513" y="111"/>
                  </a:cubicBezTo>
                  <a:cubicBezTo>
                    <a:pt x="513" y="111"/>
                    <a:pt x="513" y="111"/>
                    <a:pt x="513" y="111"/>
                  </a:cubicBezTo>
                  <a:cubicBezTo>
                    <a:pt x="512" y="110"/>
                    <a:pt x="510" y="111"/>
                    <a:pt x="508" y="112"/>
                  </a:cubicBezTo>
                  <a:cubicBezTo>
                    <a:pt x="506" y="113"/>
                    <a:pt x="505" y="114"/>
                    <a:pt x="505" y="115"/>
                  </a:cubicBezTo>
                  <a:close/>
                  <a:moveTo>
                    <a:pt x="221" y="117"/>
                  </a:moveTo>
                  <a:cubicBezTo>
                    <a:pt x="222" y="117"/>
                    <a:pt x="223" y="117"/>
                    <a:pt x="223" y="118"/>
                  </a:cubicBezTo>
                  <a:cubicBezTo>
                    <a:pt x="224" y="118"/>
                    <a:pt x="224" y="118"/>
                    <a:pt x="224" y="119"/>
                  </a:cubicBezTo>
                  <a:cubicBezTo>
                    <a:pt x="224" y="117"/>
                    <a:pt x="224" y="116"/>
                    <a:pt x="223" y="115"/>
                  </a:cubicBezTo>
                  <a:cubicBezTo>
                    <a:pt x="222" y="116"/>
                    <a:pt x="221" y="116"/>
                    <a:pt x="221" y="117"/>
                  </a:cubicBezTo>
                  <a:close/>
                  <a:moveTo>
                    <a:pt x="254" y="91"/>
                  </a:moveTo>
                  <a:cubicBezTo>
                    <a:pt x="256" y="92"/>
                    <a:pt x="257" y="93"/>
                    <a:pt x="258" y="94"/>
                  </a:cubicBezTo>
                  <a:cubicBezTo>
                    <a:pt x="260" y="96"/>
                    <a:pt x="262" y="97"/>
                    <a:pt x="263" y="98"/>
                  </a:cubicBezTo>
                  <a:cubicBezTo>
                    <a:pt x="263" y="97"/>
                    <a:pt x="263" y="97"/>
                    <a:pt x="263" y="96"/>
                  </a:cubicBezTo>
                  <a:cubicBezTo>
                    <a:pt x="262" y="93"/>
                    <a:pt x="262" y="87"/>
                    <a:pt x="268" y="83"/>
                  </a:cubicBezTo>
                  <a:cubicBezTo>
                    <a:pt x="267" y="83"/>
                    <a:pt x="266" y="84"/>
                    <a:pt x="266" y="84"/>
                  </a:cubicBezTo>
                  <a:cubicBezTo>
                    <a:pt x="263" y="86"/>
                    <a:pt x="259" y="88"/>
                    <a:pt x="258" y="89"/>
                  </a:cubicBezTo>
                  <a:cubicBezTo>
                    <a:pt x="257" y="89"/>
                    <a:pt x="256" y="90"/>
                    <a:pt x="254" y="91"/>
                  </a:cubicBezTo>
                  <a:close/>
                  <a:moveTo>
                    <a:pt x="129" y="65"/>
                  </a:moveTo>
                  <a:cubicBezTo>
                    <a:pt x="126" y="69"/>
                    <a:pt x="123" y="73"/>
                    <a:pt x="119" y="75"/>
                  </a:cubicBezTo>
                  <a:cubicBezTo>
                    <a:pt x="114" y="78"/>
                    <a:pt x="112" y="81"/>
                    <a:pt x="110" y="85"/>
                  </a:cubicBezTo>
                  <a:cubicBezTo>
                    <a:pt x="114" y="81"/>
                    <a:pt x="117" y="80"/>
                    <a:pt x="120" y="80"/>
                  </a:cubicBezTo>
                  <a:cubicBezTo>
                    <a:pt x="121" y="81"/>
                    <a:pt x="122" y="81"/>
                    <a:pt x="123" y="82"/>
                  </a:cubicBezTo>
                  <a:cubicBezTo>
                    <a:pt x="122" y="80"/>
                    <a:pt x="123" y="78"/>
                    <a:pt x="124" y="76"/>
                  </a:cubicBezTo>
                  <a:cubicBezTo>
                    <a:pt x="125" y="74"/>
                    <a:pt x="127" y="71"/>
                    <a:pt x="129" y="65"/>
                  </a:cubicBezTo>
                  <a:close/>
                </a:path>
              </a:pathLst>
            </a:custGeom>
            <a:solidFill>
              <a:schemeClr val="bg1"/>
            </a:solidFill>
            <a:ln>
              <a:noFill/>
            </a:ln>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8" name="Freeform 94">
              <a:extLst>
                <a:ext uri="{FF2B5EF4-FFF2-40B4-BE49-F238E27FC236}">
                  <a16:creationId xmlns:a16="http://schemas.microsoft.com/office/drawing/2014/main" id="{4528DE32-3021-468D-AF30-2E74F168A50D}"/>
                </a:ext>
              </a:extLst>
            </p:cNvPr>
            <p:cNvSpPr>
              <a:spLocks/>
            </p:cNvSpPr>
            <p:nvPr/>
          </p:nvSpPr>
          <p:spPr bwMode="auto">
            <a:xfrm>
              <a:off x="5291929" y="5524105"/>
              <a:ext cx="1120775" cy="966788"/>
            </a:xfrm>
            <a:custGeom>
              <a:avLst/>
              <a:gdLst>
                <a:gd name="T0" fmla="*/ 281 w 298"/>
                <a:gd name="T1" fmla="*/ 139 h 257"/>
                <a:gd name="T2" fmla="*/ 281 w 298"/>
                <a:gd name="T3" fmla="*/ 127 h 257"/>
                <a:gd name="T4" fmla="*/ 281 w 298"/>
                <a:gd name="T5" fmla="*/ 104 h 257"/>
                <a:gd name="T6" fmla="*/ 281 w 298"/>
                <a:gd name="T7" fmla="*/ 89 h 257"/>
                <a:gd name="T8" fmla="*/ 281 w 298"/>
                <a:gd name="T9" fmla="*/ 61 h 257"/>
                <a:gd name="T10" fmla="*/ 281 w 298"/>
                <a:gd name="T11" fmla="*/ 50 h 257"/>
                <a:gd name="T12" fmla="*/ 281 w 298"/>
                <a:gd name="T13" fmla="*/ 21 h 257"/>
                <a:gd name="T14" fmla="*/ 281 w 298"/>
                <a:gd name="T15" fmla="*/ 0 h 257"/>
                <a:gd name="T16" fmla="*/ 174 w 298"/>
                <a:gd name="T17" fmla="*/ 0 h 257"/>
                <a:gd name="T18" fmla="*/ 123 w 298"/>
                <a:gd name="T19" fmla="*/ 0 h 257"/>
                <a:gd name="T20" fmla="*/ 17 w 298"/>
                <a:gd name="T21" fmla="*/ 0 h 257"/>
                <a:gd name="T22" fmla="*/ 17 w 298"/>
                <a:gd name="T23" fmla="*/ 7 h 257"/>
                <a:gd name="T24" fmla="*/ 17 w 298"/>
                <a:gd name="T25" fmla="*/ 21 h 257"/>
                <a:gd name="T26" fmla="*/ 17 w 298"/>
                <a:gd name="T27" fmla="*/ 50 h 257"/>
                <a:gd name="T28" fmla="*/ 17 w 298"/>
                <a:gd name="T29" fmla="*/ 56 h 257"/>
                <a:gd name="T30" fmla="*/ 17 w 298"/>
                <a:gd name="T31" fmla="*/ 61 h 257"/>
                <a:gd name="T32" fmla="*/ 17 w 298"/>
                <a:gd name="T33" fmla="*/ 89 h 257"/>
                <a:gd name="T34" fmla="*/ 17 w 298"/>
                <a:gd name="T35" fmla="*/ 104 h 257"/>
                <a:gd name="T36" fmla="*/ 17 w 298"/>
                <a:gd name="T37" fmla="*/ 127 h 257"/>
                <a:gd name="T38" fmla="*/ 17 w 298"/>
                <a:gd name="T39" fmla="*/ 139 h 257"/>
                <a:gd name="T40" fmla="*/ 17 w 298"/>
                <a:gd name="T41" fmla="*/ 167 h 257"/>
                <a:gd name="T42" fmla="*/ 17 w 298"/>
                <a:gd name="T43" fmla="*/ 179 h 257"/>
                <a:gd name="T44" fmla="*/ 24 w 298"/>
                <a:gd name="T45" fmla="*/ 205 h 257"/>
                <a:gd name="T46" fmla="*/ 83 w 298"/>
                <a:gd name="T47" fmla="*/ 257 h 257"/>
                <a:gd name="T48" fmla="*/ 214 w 298"/>
                <a:gd name="T49" fmla="*/ 257 h 257"/>
                <a:gd name="T50" fmla="*/ 273 w 298"/>
                <a:gd name="T51" fmla="*/ 205 h 257"/>
                <a:gd name="T52" fmla="*/ 281 w 298"/>
                <a:gd name="T53" fmla="*/ 179 h 257"/>
                <a:gd name="T54" fmla="*/ 281 w 298"/>
                <a:gd name="T55" fmla="*/ 167 h 257"/>
                <a:gd name="T56" fmla="*/ 281 w 298"/>
                <a:gd name="T57" fmla="*/ 13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8" h="257">
                  <a:moveTo>
                    <a:pt x="281" y="139"/>
                  </a:moveTo>
                  <a:cubicBezTo>
                    <a:pt x="281" y="127"/>
                    <a:pt x="281" y="127"/>
                    <a:pt x="281" y="127"/>
                  </a:cubicBezTo>
                  <a:cubicBezTo>
                    <a:pt x="295" y="112"/>
                    <a:pt x="281" y="104"/>
                    <a:pt x="281" y="104"/>
                  </a:cubicBezTo>
                  <a:cubicBezTo>
                    <a:pt x="281" y="89"/>
                    <a:pt x="281" y="89"/>
                    <a:pt x="281" y="89"/>
                  </a:cubicBezTo>
                  <a:cubicBezTo>
                    <a:pt x="298" y="72"/>
                    <a:pt x="281" y="61"/>
                    <a:pt x="281" y="61"/>
                  </a:cubicBezTo>
                  <a:cubicBezTo>
                    <a:pt x="281" y="50"/>
                    <a:pt x="281" y="50"/>
                    <a:pt x="281" y="50"/>
                  </a:cubicBezTo>
                  <a:cubicBezTo>
                    <a:pt x="297" y="33"/>
                    <a:pt x="281" y="21"/>
                    <a:pt x="281" y="21"/>
                  </a:cubicBezTo>
                  <a:cubicBezTo>
                    <a:pt x="281" y="0"/>
                    <a:pt x="281" y="0"/>
                    <a:pt x="281" y="0"/>
                  </a:cubicBezTo>
                  <a:cubicBezTo>
                    <a:pt x="174" y="0"/>
                    <a:pt x="174" y="0"/>
                    <a:pt x="174" y="0"/>
                  </a:cubicBezTo>
                  <a:cubicBezTo>
                    <a:pt x="123" y="0"/>
                    <a:pt x="123" y="0"/>
                    <a:pt x="123" y="0"/>
                  </a:cubicBezTo>
                  <a:cubicBezTo>
                    <a:pt x="17" y="0"/>
                    <a:pt x="17" y="0"/>
                    <a:pt x="17" y="0"/>
                  </a:cubicBezTo>
                  <a:cubicBezTo>
                    <a:pt x="17" y="7"/>
                    <a:pt x="17" y="7"/>
                    <a:pt x="17" y="7"/>
                  </a:cubicBezTo>
                  <a:cubicBezTo>
                    <a:pt x="17" y="21"/>
                    <a:pt x="17" y="21"/>
                    <a:pt x="17" y="21"/>
                  </a:cubicBezTo>
                  <a:cubicBezTo>
                    <a:pt x="17" y="50"/>
                    <a:pt x="17" y="50"/>
                    <a:pt x="17" y="50"/>
                  </a:cubicBezTo>
                  <a:cubicBezTo>
                    <a:pt x="17" y="56"/>
                    <a:pt x="17" y="56"/>
                    <a:pt x="17" y="56"/>
                  </a:cubicBezTo>
                  <a:cubicBezTo>
                    <a:pt x="17" y="61"/>
                    <a:pt x="17" y="61"/>
                    <a:pt x="17" y="61"/>
                  </a:cubicBezTo>
                  <a:cubicBezTo>
                    <a:pt x="17" y="61"/>
                    <a:pt x="0" y="72"/>
                    <a:pt x="17" y="89"/>
                  </a:cubicBezTo>
                  <a:cubicBezTo>
                    <a:pt x="17" y="104"/>
                    <a:pt x="17" y="104"/>
                    <a:pt x="17" y="104"/>
                  </a:cubicBezTo>
                  <a:cubicBezTo>
                    <a:pt x="17" y="104"/>
                    <a:pt x="2" y="112"/>
                    <a:pt x="17" y="127"/>
                  </a:cubicBezTo>
                  <a:cubicBezTo>
                    <a:pt x="17" y="139"/>
                    <a:pt x="17" y="139"/>
                    <a:pt x="17" y="139"/>
                  </a:cubicBezTo>
                  <a:cubicBezTo>
                    <a:pt x="17" y="139"/>
                    <a:pt x="1" y="151"/>
                    <a:pt x="17" y="167"/>
                  </a:cubicBezTo>
                  <a:cubicBezTo>
                    <a:pt x="17" y="179"/>
                    <a:pt x="17" y="179"/>
                    <a:pt x="17" y="179"/>
                  </a:cubicBezTo>
                  <a:cubicBezTo>
                    <a:pt x="17" y="179"/>
                    <a:pt x="5" y="188"/>
                    <a:pt x="24" y="205"/>
                  </a:cubicBezTo>
                  <a:cubicBezTo>
                    <a:pt x="43" y="222"/>
                    <a:pt x="75" y="249"/>
                    <a:pt x="83" y="257"/>
                  </a:cubicBezTo>
                  <a:cubicBezTo>
                    <a:pt x="214" y="257"/>
                    <a:pt x="214" y="257"/>
                    <a:pt x="214" y="257"/>
                  </a:cubicBezTo>
                  <a:cubicBezTo>
                    <a:pt x="222" y="249"/>
                    <a:pt x="254" y="222"/>
                    <a:pt x="273" y="205"/>
                  </a:cubicBezTo>
                  <a:cubicBezTo>
                    <a:pt x="292" y="188"/>
                    <a:pt x="281" y="179"/>
                    <a:pt x="281" y="179"/>
                  </a:cubicBezTo>
                  <a:cubicBezTo>
                    <a:pt x="281" y="167"/>
                    <a:pt x="281" y="167"/>
                    <a:pt x="281" y="167"/>
                  </a:cubicBezTo>
                  <a:cubicBezTo>
                    <a:pt x="296" y="151"/>
                    <a:pt x="281" y="139"/>
                    <a:pt x="281" y="139"/>
                  </a:cubicBezTo>
                  <a:close/>
                </a:path>
              </a:pathLst>
            </a:custGeom>
            <a:gradFill flip="none" rotWithShape="1">
              <a:gsLst>
                <a:gs pos="0">
                  <a:srgbClr val="B2B3B5"/>
                </a:gs>
                <a:gs pos="14000">
                  <a:srgbClr val="949597"/>
                </a:gs>
                <a:gs pos="27000">
                  <a:srgbClr val="A2A3A5"/>
                </a:gs>
                <a:gs pos="98592">
                  <a:srgbClr val="909193"/>
                </a:gs>
                <a:gs pos="83000">
                  <a:srgbClr val="F6F7F9"/>
                </a:gs>
                <a:gs pos="63000">
                  <a:srgbClr val="4B4C4E"/>
                </a:gs>
              </a:gsLst>
              <a:lin ang="0" scaled="1"/>
              <a:tileRect/>
            </a:gradFill>
            <a:ln>
              <a:noFill/>
            </a:ln>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9" name="Freeform 95">
              <a:extLst>
                <a:ext uri="{FF2B5EF4-FFF2-40B4-BE49-F238E27FC236}">
                  <a16:creationId xmlns:a16="http://schemas.microsoft.com/office/drawing/2014/main" id="{6F99A5E9-DD13-46AF-8DE0-9E7DDAE7923C}"/>
                </a:ext>
              </a:extLst>
            </p:cNvPr>
            <p:cNvSpPr>
              <a:spLocks/>
            </p:cNvSpPr>
            <p:nvPr/>
          </p:nvSpPr>
          <p:spPr bwMode="auto">
            <a:xfrm>
              <a:off x="5626892" y="6516293"/>
              <a:ext cx="447675" cy="109538"/>
            </a:xfrm>
            <a:custGeom>
              <a:avLst/>
              <a:gdLst>
                <a:gd name="T0" fmla="*/ 22 w 119"/>
                <a:gd name="T1" fmla="*/ 13 h 29"/>
                <a:gd name="T2" fmla="*/ 41 w 119"/>
                <a:gd name="T3" fmla="*/ 27 h 29"/>
                <a:gd name="T4" fmla="*/ 59 w 119"/>
                <a:gd name="T5" fmla="*/ 29 h 29"/>
                <a:gd name="T6" fmla="*/ 60 w 119"/>
                <a:gd name="T7" fmla="*/ 29 h 29"/>
                <a:gd name="T8" fmla="*/ 61 w 119"/>
                <a:gd name="T9" fmla="*/ 29 h 29"/>
                <a:gd name="T10" fmla="*/ 78 w 119"/>
                <a:gd name="T11" fmla="*/ 27 h 29"/>
                <a:gd name="T12" fmla="*/ 97 w 119"/>
                <a:gd name="T13" fmla="*/ 13 h 29"/>
                <a:gd name="T14" fmla="*/ 119 w 119"/>
                <a:gd name="T15" fmla="*/ 0 h 29"/>
                <a:gd name="T16" fmla="*/ 0 w 119"/>
                <a:gd name="T17" fmla="*/ 0 h 29"/>
                <a:gd name="T18" fmla="*/ 22 w 119"/>
                <a:gd name="T19"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29">
                  <a:moveTo>
                    <a:pt x="22" y="13"/>
                  </a:moveTo>
                  <a:cubicBezTo>
                    <a:pt x="22" y="13"/>
                    <a:pt x="26" y="23"/>
                    <a:pt x="41" y="27"/>
                  </a:cubicBezTo>
                  <a:cubicBezTo>
                    <a:pt x="46" y="28"/>
                    <a:pt x="52" y="29"/>
                    <a:pt x="59" y="29"/>
                  </a:cubicBezTo>
                  <a:cubicBezTo>
                    <a:pt x="60" y="29"/>
                    <a:pt x="60" y="29"/>
                    <a:pt x="60" y="29"/>
                  </a:cubicBezTo>
                  <a:cubicBezTo>
                    <a:pt x="61" y="29"/>
                    <a:pt x="61" y="29"/>
                    <a:pt x="61" y="29"/>
                  </a:cubicBezTo>
                  <a:cubicBezTo>
                    <a:pt x="68" y="29"/>
                    <a:pt x="73" y="28"/>
                    <a:pt x="78" y="27"/>
                  </a:cubicBezTo>
                  <a:cubicBezTo>
                    <a:pt x="94" y="23"/>
                    <a:pt x="97" y="13"/>
                    <a:pt x="97" y="13"/>
                  </a:cubicBezTo>
                  <a:cubicBezTo>
                    <a:pt x="107" y="15"/>
                    <a:pt x="114" y="7"/>
                    <a:pt x="119" y="0"/>
                  </a:cubicBezTo>
                  <a:cubicBezTo>
                    <a:pt x="0" y="0"/>
                    <a:pt x="0" y="0"/>
                    <a:pt x="0" y="0"/>
                  </a:cubicBezTo>
                  <a:cubicBezTo>
                    <a:pt x="6" y="7"/>
                    <a:pt x="12" y="15"/>
                    <a:pt x="22" y="13"/>
                  </a:cubicBezTo>
                  <a:close/>
                </a:path>
              </a:pathLst>
            </a:custGeom>
            <a:solidFill>
              <a:srgbClr val="37383A"/>
            </a:solidFill>
            <a:ln>
              <a:noFill/>
            </a:ln>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10" name="Freeform 96">
              <a:extLst>
                <a:ext uri="{FF2B5EF4-FFF2-40B4-BE49-F238E27FC236}">
                  <a16:creationId xmlns:a16="http://schemas.microsoft.com/office/drawing/2014/main" id="{EFC6A0D6-DF2B-4F35-8DBC-F5BD1FBFA62F}"/>
                </a:ext>
              </a:extLst>
            </p:cNvPr>
            <p:cNvSpPr>
              <a:spLocks/>
            </p:cNvSpPr>
            <p:nvPr/>
          </p:nvSpPr>
          <p:spPr bwMode="auto">
            <a:xfrm>
              <a:off x="5344317" y="6087668"/>
              <a:ext cx="1030287" cy="128588"/>
            </a:xfrm>
            <a:custGeom>
              <a:avLst/>
              <a:gdLst>
                <a:gd name="T0" fmla="*/ 3 w 274"/>
                <a:gd name="T1" fmla="*/ 29 h 34"/>
                <a:gd name="T2" fmla="*/ 0 w 274"/>
                <a:gd name="T3" fmla="*/ 34 h 34"/>
                <a:gd name="T4" fmla="*/ 267 w 274"/>
                <a:gd name="T5" fmla="*/ 18 h 34"/>
                <a:gd name="T6" fmla="*/ 267 w 274"/>
                <a:gd name="T7" fmla="*/ 17 h 34"/>
                <a:gd name="T8" fmla="*/ 273 w 274"/>
                <a:gd name="T9" fmla="*/ 0 h 34"/>
                <a:gd name="T10" fmla="*/ 3 w 274"/>
                <a:gd name="T11" fmla="*/ 23 h 34"/>
                <a:gd name="T12" fmla="*/ 3 w 274"/>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74" h="34">
                  <a:moveTo>
                    <a:pt x="3" y="29"/>
                  </a:moveTo>
                  <a:cubicBezTo>
                    <a:pt x="3" y="29"/>
                    <a:pt x="1" y="31"/>
                    <a:pt x="0" y="34"/>
                  </a:cubicBezTo>
                  <a:cubicBezTo>
                    <a:pt x="267" y="18"/>
                    <a:pt x="267" y="18"/>
                    <a:pt x="267" y="18"/>
                  </a:cubicBezTo>
                  <a:cubicBezTo>
                    <a:pt x="267" y="17"/>
                    <a:pt x="267" y="17"/>
                    <a:pt x="267" y="17"/>
                  </a:cubicBezTo>
                  <a:cubicBezTo>
                    <a:pt x="273" y="11"/>
                    <a:pt x="274" y="5"/>
                    <a:pt x="273" y="0"/>
                  </a:cubicBezTo>
                  <a:cubicBezTo>
                    <a:pt x="232" y="4"/>
                    <a:pt x="56" y="18"/>
                    <a:pt x="3" y="23"/>
                  </a:cubicBezTo>
                  <a:lnTo>
                    <a:pt x="3" y="29"/>
                  </a:lnTo>
                  <a:close/>
                </a:path>
              </a:pathLst>
            </a:custGeom>
            <a:solidFill>
              <a:schemeClr val="tx1">
                <a:alpha val="45000"/>
              </a:schemeClr>
            </a:solidFill>
            <a:ln>
              <a:noFill/>
            </a:ln>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11" name="Freeform 97">
              <a:extLst>
                <a:ext uri="{FF2B5EF4-FFF2-40B4-BE49-F238E27FC236}">
                  <a16:creationId xmlns:a16="http://schemas.microsoft.com/office/drawing/2014/main" id="{75367D81-0D7E-41C4-A1D9-5EC1BD9BA12B}"/>
                </a:ext>
              </a:extLst>
            </p:cNvPr>
            <p:cNvSpPr>
              <a:spLocks/>
            </p:cNvSpPr>
            <p:nvPr/>
          </p:nvSpPr>
          <p:spPr bwMode="auto">
            <a:xfrm>
              <a:off x="5385592" y="6230543"/>
              <a:ext cx="974725" cy="260350"/>
            </a:xfrm>
            <a:custGeom>
              <a:avLst/>
              <a:gdLst>
                <a:gd name="T0" fmla="*/ 58 w 259"/>
                <a:gd name="T1" fmla="*/ 69 h 69"/>
                <a:gd name="T2" fmla="*/ 189 w 259"/>
                <a:gd name="T3" fmla="*/ 69 h 69"/>
                <a:gd name="T4" fmla="*/ 248 w 259"/>
                <a:gd name="T5" fmla="*/ 17 h 69"/>
                <a:gd name="T6" fmla="*/ 259 w 259"/>
                <a:gd name="T7" fmla="*/ 0 h 69"/>
                <a:gd name="T8" fmla="*/ 0 w 259"/>
                <a:gd name="T9" fmla="*/ 17 h 69"/>
                <a:gd name="T10" fmla="*/ 58 w 259"/>
                <a:gd name="T11" fmla="*/ 69 h 69"/>
              </a:gdLst>
              <a:ahLst/>
              <a:cxnLst>
                <a:cxn ang="0">
                  <a:pos x="T0" y="T1"/>
                </a:cxn>
                <a:cxn ang="0">
                  <a:pos x="T2" y="T3"/>
                </a:cxn>
                <a:cxn ang="0">
                  <a:pos x="T4" y="T5"/>
                </a:cxn>
                <a:cxn ang="0">
                  <a:pos x="T6" y="T7"/>
                </a:cxn>
                <a:cxn ang="0">
                  <a:pos x="T8" y="T9"/>
                </a:cxn>
                <a:cxn ang="0">
                  <a:pos x="T10" y="T11"/>
                </a:cxn>
              </a:cxnLst>
              <a:rect l="0" t="0" r="r" b="b"/>
              <a:pathLst>
                <a:path w="259" h="69">
                  <a:moveTo>
                    <a:pt x="58" y="69"/>
                  </a:moveTo>
                  <a:cubicBezTo>
                    <a:pt x="189" y="69"/>
                    <a:pt x="189" y="69"/>
                    <a:pt x="189" y="69"/>
                  </a:cubicBezTo>
                  <a:cubicBezTo>
                    <a:pt x="197" y="61"/>
                    <a:pt x="229" y="34"/>
                    <a:pt x="248" y="17"/>
                  </a:cubicBezTo>
                  <a:cubicBezTo>
                    <a:pt x="256" y="10"/>
                    <a:pt x="259" y="4"/>
                    <a:pt x="259" y="0"/>
                  </a:cubicBezTo>
                  <a:cubicBezTo>
                    <a:pt x="234" y="1"/>
                    <a:pt x="54" y="13"/>
                    <a:pt x="0" y="17"/>
                  </a:cubicBezTo>
                  <a:cubicBezTo>
                    <a:pt x="18" y="34"/>
                    <a:pt x="50" y="61"/>
                    <a:pt x="58" y="69"/>
                  </a:cubicBezTo>
                  <a:close/>
                </a:path>
              </a:pathLst>
            </a:custGeom>
            <a:solidFill>
              <a:schemeClr val="tx1">
                <a:alpha val="45000"/>
              </a:schemeClr>
            </a:solidFill>
            <a:ln>
              <a:noFill/>
            </a:ln>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12" name="Freeform 98">
              <a:extLst>
                <a:ext uri="{FF2B5EF4-FFF2-40B4-BE49-F238E27FC236}">
                  <a16:creationId xmlns:a16="http://schemas.microsoft.com/office/drawing/2014/main" id="{48A3DCA1-023C-4CDE-8877-005584A4F78C}"/>
                </a:ext>
              </a:extLst>
            </p:cNvPr>
            <p:cNvSpPr>
              <a:spLocks/>
            </p:cNvSpPr>
            <p:nvPr/>
          </p:nvSpPr>
          <p:spPr bwMode="auto">
            <a:xfrm>
              <a:off x="5336379" y="5806680"/>
              <a:ext cx="1038225" cy="127000"/>
            </a:xfrm>
            <a:custGeom>
              <a:avLst/>
              <a:gdLst>
                <a:gd name="T0" fmla="*/ 269 w 276"/>
                <a:gd name="T1" fmla="*/ 14 h 34"/>
                <a:gd name="T2" fmla="*/ 276 w 276"/>
                <a:gd name="T3" fmla="*/ 0 h 34"/>
                <a:gd name="T4" fmla="*/ 5 w 276"/>
                <a:gd name="T5" fmla="*/ 22 h 34"/>
                <a:gd name="T6" fmla="*/ 5 w 276"/>
                <a:gd name="T7" fmla="*/ 29 h 34"/>
                <a:gd name="T8" fmla="*/ 0 w 276"/>
                <a:gd name="T9" fmla="*/ 34 h 34"/>
                <a:gd name="T10" fmla="*/ 269 w 276"/>
                <a:gd name="T11" fmla="*/ 17 h 34"/>
                <a:gd name="T12" fmla="*/ 269 w 276"/>
                <a:gd name="T13" fmla="*/ 14 h 34"/>
              </a:gdLst>
              <a:ahLst/>
              <a:cxnLst>
                <a:cxn ang="0">
                  <a:pos x="T0" y="T1"/>
                </a:cxn>
                <a:cxn ang="0">
                  <a:pos x="T2" y="T3"/>
                </a:cxn>
                <a:cxn ang="0">
                  <a:pos x="T4" y="T5"/>
                </a:cxn>
                <a:cxn ang="0">
                  <a:pos x="T6" y="T7"/>
                </a:cxn>
                <a:cxn ang="0">
                  <a:pos x="T8" y="T9"/>
                </a:cxn>
                <a:cxn ang="0">
                  <a:pos x="T10" y="T11"/>
                </a:cxn>
                <a:cxn ang="0">
                  <a:pos x="T12" y="T13"/>
                </a:cxn>
              </a:cxnLst>
              <a:rect l="0" t="0" r="r" b="b"/>
              <a:pathLst>
                <a:path w="276" h="34">
                  <a:moveTo>
                    <a:pt x="269" y="14"/>
                  </a:moveTo>
                  <a:cubicBezTo>
                    <a:pt x="274" y="8"/>
                    <a:pt x="276" y="4"/>
                    <a:pt x="276" y="0"/>
                  </a:cubicBezTo>
                  <a:cubicBezTo>
                    <a:pt x="236" y="3"/>
                    <a:pt x="59" y="18"/>
                    <a:pt x="5" y="22"/>
                  </a:cubicBezTo>
                  <a:cubicBezTo>
                    <a:pt x="5" y="29"/>
                    <a:pt x="5" y="29"/>
                    <a:pt x="5" y="29"/>
                  </a:cubicBezTo>
                  <a:cubicBezTo>
                    <a:pt x="5" y="29"/>
                    <a:pt x="2" y="30"/>
                    <a:pt x="0" y="34"/>
                  </a:cubicBezTo>
                  <a:cubicBezTo>
                    <a:pt x="269" y="17"/>
                    <a:pt x="269" y="17"/>
                    <a:pt x="269" y="17"/>
                  </a:cubicBezTo>
                  <a:lnTo>
                    <a:pt x="269" y="14"/>
                  </a:lnTo>
                  <a:close/>
                </a:path>
              </a:pathLst>
            </a:custGeom>
            <a:solidFill>
              <a:schemeClr val="tx1">
                <a:alpha val="45000"/>
              </a:schemeClr>
            </a:solidFill>
            <a:ln>
              <a:noFill/>
            </a:ln>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13" name="Freeform 99">
              <a:extLst>
                <a:ext uri="{FF2B5EF4-FFF2-40B4-BE49-F238E27FC236}">
                  <a16:creationId xmlns:a16="http://schemas.microsoft.com/office/drawing/2014/main" id="{DD0BF9B5-E81D-4EEA-970B-F33C42D1E8D1}"/>
                </a:ext>
              </a:extLst>
            </p:cNvPr>
            <p:cNvSpPr>
              <a:spLocks/>
            </p:cNvSpPr>
            <p:nvPr/>
          </p:nvSpPr>
          <p:spPr bwMode="auto">
            <a:xfrm>
              <a:off x="5328442" y="5663805"/>
              <a:ext cx="1046162" cy="127000"/>
            </a:xfrm>
            <a:custGeom>
              <a:avLst/>
              <a:gdLst>
                <a:gd name="T0" fmla="*/ 271 w 278"/>
                <a:gd name="T1" fmla="*/ 13 h 34"/>
                <a:gd name="T2" fmla="*/ 278 w 278"/>
                <a:gd name="T3" fmla="*/ 0 h 34"/>
                <a:gd name="T4" fmla="*/ 7 w 278"/>
                <a:gd name="T5" fmla="*/ 22 h 34"/>
                <a:gd name="T6" fmla="*/ 7 w 278"/>
                <a:gd name="T7" fmla="*/ 24 h 34"/>
                <a:gd name="T8" fmla="*/ 0 w 278"/>
                <a:gd name="T9" fmla="*/ 34 h 34"/>
                <a:gd name="T10" fmla="*/ 271 w 278"/>
                <a:gd name="T11" fmla="*/ 17 h 34"/>
                <a:gd name="T12" fmla="*/ 271 w 278"/>
                <a:gd name="T13" fmla="*/ 13 h 34"/>
              </a:gdLst>
              <a:ahLst/>
              <a:cxnLst>
                <a:cxn ang="0">
                  <a:pos x="T0" y="T1"/>
                </a:cxn>
                <a:cxn ang="0">
                  <a:pos x="T2" y="T3"/>
                </a:cxn>
                <a:cxn ang="0">
                  <a:pos x="T4" y="T5"/>
                </a:cxn>
                <a:cxn ang="0">
                  <a:pos x="T6" y="T7"/>
                </a:cxn>
                <a:cxn ang="0">
                  <a:pos x="T8" y="T9"/>
                </a:cxn>
                <a:cxn ang="0">
                  <a:pos x="T10" y="T11"/>
                </a:cxn>
                <a:cxn ang="0">
                  <a:pos x="T12" y="T13"/>
                </a:cxn>
              </a:cxnLst>
              <a:rect l="0" t="0" r="r" b="b"/>
              <a:pathLst>
                <a:path w="278" h="34">
                  <a:moveTo>
                    <a:pt x="271" y="13"/>
                  </a:moveTo>
                  <a:cubicBezTo>
                    <a:pt x="275" y="8"/>
                    <a:pt x="277" y="3"/>
                    <a:pt x="278" y="0"/>
                  </a:cubicBezTo>
                  <a:cubicBezTo>
                    <a:pt x="237" y="3"/>
                    <a:pt x="60" y="18"/>
                    <a:pt x="7" y="22"/>
                  </a:cubicBezTo>
                  <a:cubicBezTo>
                    <a:pt x="7" y="24"/>
                    <a:pt x="7" y="24"/>
                    <a:pt x="7" y="24"/>
                  </a:cubicBezTo>
                  <a:cubicBezTo>
                    <a:pt x="7" y="24"/>
                    <a:pt x="1" y="27"/>
                    <a:pt x="0" y="34"/>
                  </a:cubicBezTo>
                  <a:cubicBezTo>
                    <a:pt x="271" y="17"/>
                    <a:pt x="271" y="17"/>
                    <a:pt x="271" y="17"/>
                  </a:cubicBezTo>
                  <a:lnTo>
                    <a:pt x="271" y="13"/>
                  </a:lnTo>
                  <a:close/>
                </a:path>
              </a:pathLst>
            </a:custGeom>
            <a:solidFill>
              <a:schemeClr val="tx1">
                <a:alpha val="45000"/>
              </a:schemeClr>
            </a:solidFill>
            <a:ln>
              <a:noFill/>
            </a:ln>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14" name="Freeform 100">
              <a:extLst>
                <a:ext uri="{FF2B5EF4-FFF2-40B4-BE49-F238E27FC236}">
                  <a16:creationId xmlns:a16="http://schemas.microsoft.com/office/drawing/2014/main" id="{9BBAA863-6C3B-443A-B57F-DBFDFA709CBA}"/>
                </a:ext>
              </a:extLst>
            </p:cNvPr>
            <p:cNvSpPr>
              <a:spLocks/>
            </p:cNvSpPr>
            <p:nvPr/>
          </p:nvSpPr>
          <p:spPr bwMode="auto">
            <a:xfrm>
              <a:off x="5328442" y="5957493"/>
              <a:ext cx="1042987" cy="127000"/>
            </a:xfrm>
            <a:custGeom>
              <a:avLst/>
              <a:gdLst>
                <a:gd name="T0" fmla="*/ 7 w 277"/>
                <a:gd name="T1" fmla="*/ 24 h 34"/>
                <a:gd name="T2" fmla="*/ 0 w 277"/>
                <a:gd name="T3" fmla="*/ 34 h 34"/>
                <a:gd name="T4" fmla="*/ 271 w 277"/>
                <a:gd name="T5" fmla="*/ 18 h 34"/>
                <a:gd name="T6" fmla="*/ 271 w 277"/>
                <a:gd name="T7" fmla="*/ 12 h 34"/>
                <a:gd name="T8" fmla="*/ 277 w 277"/>
                <a:gd name="T9" fmla="*/ 0 h 34"/>
                <a:gd name="T10" fmla="*/ 7 w 277"/>
                <a:gd name="T11" fmla="*/ 23 h 34"/>
                <a:gd name="T12" fmla="*/ 7 w 277"/>
                <a:gd name="T13" fmla="*/ 24 h 34"/>
              </a:gdLst>
              <a:ahLst/>
              <a:cxnLst>
                <a:cxn ang="0">
                  <a:pos x="T0" y="T1"/>
                </a:cxn>
                <a:cxn ang="0">
                  <a:pos x="T2" y="T3"/>
                </a:cxn>
                <a:cxn ang="0">
                  <a:pos x="T4" y="T5"/>
                </a:cxn>
                <a:cxn ang="0">
                  <a:pos x="T6" y="T7"/>
                </a:cxn>
                <a:cxn ang="0">
                  <a:pos x="T8" y="T9"/>
                </a:cxn>
                <a:cxn ang="0">
                  <a:pos x="T10" y="T11"/>
                </a:cxn>
                <a:cxn ang="0">
                  <a:pos x="T12" y="T13"/>
                </a:cxn>
              </a:cxnLst>
              <a:rect l="0" t="0" r="r" b="b"/>
              <a:pathLst>
                <a:path w="277" h="34">
                  <a:moveTo>
                    <a:pt x="7" y="24"/>
                  </a:moveTo>
                  <a:cubicBezTo>
                    <a:pt x="7" y="24"/>
                    <a:pt x="2" y="28"/>
                    <a:pt x="0" y="34"/>
                  </a:cubicBezTo>
                  <a:cubicBezTo>
                    <a:pt x="271" y="18"/>
                    <a:pt x="271" y="18"/>
                    <a:pt x="271" y="18"/>
                  </a:cubicBezTo>
                  <a:cubicBezTo>
                    <a:pt x="271" y="12"/>
                    <a:pt x="271" y="12"/>
                    <a:pt x="271" y="12"/>
                  </a:cubicBezTo>
                  <a:cubicBezTo>
                    <a:pt x="275" y="8"/>
                    <a:pt x="277" y="4"/>
                    <a:pt x="277" y="0"/>
                  </a:cubicBezTo>
                  <a:cubicBezTo>
                    <a:pt x="235" y="4"/>
                    <a:pt x="60" y="18"/>
                    <a:pt x="7" y="23"/>
                  </a:cubicBezTo>
                  <a:lnTo>
                    <a:pt x="7" y="24"/>
                  </a:lnTo>
                  <a:close/>
                </a:path>
              </a:pathLst>
            </a:custGeom>
            <a:solidFill>
              <a:schemeClr val="tx1">
                <a:alpha val="45000"/>
              </a:schemeClr>
            </a:solidFill>
            <a:ln>
              <a:noFill/>
            </a:ln>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grpSp>
      <p:sp>
        <p:nvSpPr>
          <p:cNvPr id="17" name="TextBox 16">
            <a:extLst>
              <a:ext uri="{FF2B5EF4-FFF2-40B4-BE49-F238E27FC236}">
                <a16:creationId xmlns:a16="http://schemas.microsoft.com/office/drawing/2014/main" id="{93C05319-23A3-44BA-B87F-9D09F78F4A46}"/>
              </a:ext>
            </a:extLst>
          </p:cNvPr>
          <p:cNvSpPr txBox="1"/>
          <p:nvPr/>
        </p:nvSpPr>
        <p:spPr>
          <a:xfrm>
            <a:off x="1955857" y="4880591"/>
            <a:ext cx="2709480" cy="771878"/>
          </a:xfrm>
          <a:prstGeom prst="rect">
            <a:avLst/>
          </a:prstGeom>
          <a:noFill/>
        </p:spPr>
        <p:txBody>
          <a:bodyPr wrap="square" rtlCol="0">
            <a:spAutoFit/>
          </a:bodyPr>
          <a:lstStyle/>
          <a:p>
            <a:pPr algn="ctr" defTabSz="917783">
              <a:defRPr/>
            </a:pPr>
            <a:r>
              <a:rPr lang="en-IE" sz="1606" b="1" dirty="0">
                <a:solidFill>
                  <a:schemeClr val="accent2"/>
                </a:solidFill>
                <a:latin typeface="Fira Sans ExtraLight" panose="020B0403050000020004" pitchFamily="34" charset="0"/>
              </a:rPr>
              <a:t>1. </a:t>
            </a:r>
            <a:r>
              <a:rPr lang="en-IE" sz="1606" b="1" dirty="0">
                <a:solidFill>
                  <a:srgbClr val="2D2E2D"/>
                </a:solidFill>
                <a:latin typeface="Fira Sans ExtraLight" panose="020B0403050000020004" pitchFamily="34" charset="0"/>
              </a:rPr>
              <a:t>Stakeholders</a:t>
            </a:r>
          </a:p>
          <a:p>
            <a:pPr algn="ctr" defTabSz="917783">
              <a:defRPr/>
            </a:pPr>
            <a:r>
              <a:rPr lang="en-IE" sz="1405" dirty="0">
                <a:solidFill>
                  <a:srgbClr val="2D2E2D"/>
                </a:solidFill>
              </a:rPr>
              <a:t>Scholars; Research Institutions; Public; Private sector</a:t>
            </a:r>
          </a:p>
        </p:txBody>
      </p:sp>
      <p:grpSp>
        <p:nvGrpSpPr>
          <p:cNvPr id="21" name="Group 20">
            <a:extLst>
              <a:ext uri="{FF2B5EF4-FFF2-40B4-BE49-F238E27FC236}">
                <a16:creationId xmlns:a16="http://schemas.microsoft.com/office/drawing/2014/main" id="{5A8C247A-419C-4DFE-97AA-6C0C82786437}"/>
              </a:ext>
            </a:extLst>
          </p:cNvPr>
          <p:cNvGrpSpPr/>
          <p:nvPr/>
        </p:nvGrpSpPr>
        <p:grpSpPr>
          <a:xfrm>
            <a:off x="3931336" y="3670478"/>
            <a:ext cx="385580" cy="183022"/>
            <a:chOff x="2316163" y="2768600"/>
            <a:chExt cx="1190625" cy="565150"/>
          </a:xfrm>
          <a:solidFill>
            <a:schemeClr val="bg1"/>
          </a:solidFill>
        </p:grpSpPr>
        <p:sp>
          <p:nvSpPr>
            <p:cNvPr id="26" name="Freeform 114">
              <a:extLst>
                <a:ext uri="{FF2B5EF4-FFF2-40B4-BE49-F238E27FC236}">
                  <a16:creationId xmlns:a16="http://schemas.microsoft.com/office/drawing/2014/main" id="{8B46A363-F5DD-4F4A-A105-3AC1ACD34BBA}"/>
                </a:ext>
              </a:extLst>
            </p:cNvPr>
            <p:cNvSpPr>
              <a:spLocks/>
            </p:cNvSpPr>
            <p:nvPr/>
          </p:nvSpPr>
          <p:spPr bwMode="auto">
            <a:xfrm>
              <a:off x="3055938" y="2768600"/>
              <a:ext cx="165100" cy="225425"/>
            </a:xfrm>
            <a:custGeom>
              <a:avLst/>
              <a:gdLst>
                <a:gd name="T0" fmla="*/ 9 w 44"/>
                <a:gd name="T1" fmla="*/ 59 h 60"/>
                <a:gd name="T2" fmla="*/ 14 w 44"/>
                <a:gd name="T3" fmla="*/ 60 h 60"/>
                <a:gd name="T4" fmla="*/ 25 w 44"/>
                <a:gd name="T5" fmla="*/ 53 h 60"/>
                <a:gd name="T6" fmla="*/ 42 w 44"/>
                <a:gd name="T7" fmla="*/ 18 h 60"/>
                <a:gd name="T8" fmla="*/ 36 w 44"/>
                <a:gd name="T9" fmla="*/ 2 h 60"/>
                <a:gd name="T10" fmla="*/ 20 w 44"/>
                <a:gd name="T11" fmla="*/ 8 h 60"/>
                <a:gd name="T12" fmla="*/ 3 w 44"/>
                <a:gd name="T13" fmla="*/ 43 h 60"/>
                <a:gd name="T14" fmla="*/ 9 w 44"/>
                <a:gd name="T15" fmla="*/ 5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0">
                  <a:moveTo>
                    <a:pt x="9" y="59"/>
                  </a:moveTo>
                  <a:cubicBezTo>
                    <a:pt x="10" y="60"/>
                    <a:pt x="12" y="60"/>
                    <a:pt x="14" y="60"/>
                  </a:cubicBezTo>
                  <a:cubicBezTo>
                    <a:pt x="18" y="60"/>
                    <a:pt x="23" y="58"/>
                    <a:pt x="25" y="53"/>
                  </a:cubicBezTo>
                  <a:cubicBezTo>
                    <a:pt x="42" y="18"/>
                    <a:pt x="42" y="18"/>
                    <a:pt x="42" y="18"/>
                  </a:cubicBezTo>
                  <a:cubicBezTo>
                    <a:pt x="44" y="13"/>
                    <a:pt x="42" y="5"/>
                    <a:pt x="36" y="2"/>
                  </a:cubicBezTo>
                  <a:cubicBezTo>
                    <a:pt x="30" y="0"/>
                    <a:pt x="23" y="2"/>
                    <a:pt x="20" y="8"/>
                  </a:cubicBezTo>
                  <a:cubicBezTo>
                    <a:pt x="3" y="43"/>
                    <a:pt x="3" y="43"/>
                    <a:pt x="3" y="43"/>
                  </a:cubicBezTo>
                  <a:cubicBezTo>
                    <a:pt x="0" y="49"/>
                    <a:pt x="3" y="56"/>
                    <a:pt x="9"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27" name="Freeform 115">
              <a:extLst>
                <a:ext uri="{FF2B5EF4-FFF2-40B4-BE49-F238E27FC236}">
                  <a16:creationId xmlns:a16="http://schemas.microsoft.com/office/drawing/2014/main" id="{B8BD9CC8-D736-4FBD-B581-E7279491C546}"/>
                </a:ext>
              </a:extLst>
            </p:cNvPr>
            <p:cNvSpPr>
              <a:spLocks/>
            </p:cNvSpPr>
            <p:nvPr/>
          </p:nvSpPr>
          <p:spPr bwMode="auto">
            <a:xfrm>
              <a:off x="2601913" y="2768600"/>
              <a:ext cx="165100" cy="225425"/>
            </a:xfrm>
            <a:custGeom>
              <a:avLst/>
              <a:gdLst>
                <a:gd name="T0" fmla="*/ 20 w 44"/>
                <a:gd name="T1" fmla="*/ 53 h 60"/>
                <a:gd name="T2" fmla="*/ 30 w 44"/>
                <a:gd name="T3" fmla="*/ 60 h 60"/>
                <a:gd name="T4" fmla="*/ 36 w 44"/>
                <a:gd name="T5" fmla="*/ 59 h 60"/>
                <a:gd name="T6" fmla="*/ 41 w 44"/>
                <a:gd name="T7" fmla="*/ 43 h 60"/>
                <a:gd name="T8" fmla="*/ 24 w 44"/>
                <a:gd name="T9" fmla="*/ 8 h 60"/>
                <a:gd name="T10" fmla="*/ 8 w 44"/>
                <a:gd name="T11" fmla="*/ 2 h 60"/>
                <a:gd name="T12" fmla="*/ 3 w 44"/>
                <a:gd name="T13" fmla="*/ 18 h 60"/>
                <a:gd name="T14" fmla="*/ 20 w 44"/>
                <a:gd name="T15" fmla="*/ 53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60">
                  <a:moveTo>
                    <a:pt x="20" y="53"/>
                  </a:moveTo>
                  <a:cubicBezTo>
                    <a:pt x="22" y="58"/>
                    <a:pt x="26" y="60"/>
                    <a:pt x="30" y="60"/>
                  </a:cubicBezTo>
                  <a:cubicBezTo>
                    <a:pt x="32" y="60"/>
                    <a:pt x="34" y="60"/>
                    <a:pt x="36" y="59"/>
                  </a:cubicBezTo>
                  <a:cubicBezTo>
                    <a:pt x="41" y="56"/>
                    <a:pt x="44" y="49"/>
                    <a:pt x="41" y="43"/>
                  </a:cubicBezTo>
                  <a:cubicBezTo>
                    <a:pt x="24" y="8"/>
                    <a:pt x="24" y="8"/>
                    <a:pt x="24" y="8"/>
                  </a:cubicBezTo>
                  <a:cubicBezTo>
                    <a:pt x="21" y="2"/>
                    <a:pt x="14" y="0"/>
                    <a:pt x="8" y="2"/>
                  </a:cubicBezTo>
                  <a:cubicBezTo>
                    <a:pt x="2" y="5"/>
                    <a:pt x="0" y="13"/>
                    <a:pt x="3" y="18"/>
                  </a:cubicBezTo>
                  <a:lnTo>
                    <a:pt x="2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28" name="Freeform 116">
              <a:extLst>
                <a:ext uri="{FF2B5EF4-FFF2-40B4-BE49-F238E27FC236}">
                  <a16:creationId xmlns:a16="http://schemas.microsoft.com/office/drawing/2014/main" id="{86527449-D7BD-4334-A0AA-04B57001316D}"/>
                </a:ext>
              </a:extLst>
            </p:cNvPr>
            <p:cNvSpPr>
              <a:spLocks/>
            </p:cNvSpPr>
            <p:nvPr/>
          </p:nvSpPr>
          <p:spPr bwMode="auto">
            <a:xfrm>
              <a:off x="3265488" y="3190875"/>
              <a:ext cx="241300" cy="142875"/>
            </a:xfrm>
            <a:custGeom>
              <a:avLst/>
              <a:gdLst>
                <a:gd name="T0" fmla="*/ 62 w 64"/>
                <a:gd name="T1" fmla="*/ 9 h 38"/>
                <a:gd name="T2" fmla="*/ 46 w 64"/>
                <a:gd name="T3" fmla="*/ 2 h 38"/>
                <a:gd name="T4" fmla="*/ 10 w 64"/>
                <a:gd name="T5" fmla="*/ 15 h 38"/>
                <a:gd name="T6" fmla="*/ 2 w 64"/>
                <a:gd name="T7" fmla="*/ 30 h 38"/>
                <a:gd name="T8" fmla="*/ 14 w 64"/>
                <a:gd name="T9" fmla="*/ 38 h 38"/>
                <a:gd name="T10" fmla="*/ 17 w 64"/>
                <a:gd name="T11" fmla="*/ 37 h 38"/>
                <a:gd name="T12" fmla="*/ 54 w 64"/>
                <a:gd name="T13" fmla="*/ 25 h 38"/>
                <a:gd name="T14" fmla="*/ 62 w 64"/>
                <a:gd name="T15" fmla="*/ 9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8">
                  <a:moveTo>
                    <a:pt x="62" y="9"/>
                  </a:moveTo>
                  <a:cubicBezTo>
                    <a:pt x="59" y="3"/>
                    <a:pt x="53" y="0"/>
                    <a:pt x="46" y="2"/>
                  </a:cubicBezTo>
                  <a:cubicBezTo>
                    <a:pt x="10" y="15"/>
                    <a:pt x="10" y="15"/>
                    <a:pt x="10" y="15"/>
                  </a:cubicBezTo>
                  <a:cubicBezTo>
                    <a:pt x="3" y="17"/>
                    <a:pt x="0" y="24"/>
                    <a:pt x="2" y="30"/>
                  </a:cubicBezTo>
                  <a:cubicBezTo>
                    <a:pt x="4" y="35"/>
                    <a:pt x="9" y="38"/>
                    <a:pt x="14" y="38"/>
                  </a:cubicBezTo>
                  <a:cubicBezTo>
                    <a:pt x="15" y="38"/>
                    <a:pt x="16" y="38"/>
                    <a:pt x="17" y="37"/>
                  </a:cubicBezTo>
                  <a:cubicBezTo>
                    <a:pt x="54" y="25"/>
                    <a:pt x="54" y="25"/>
                    <a:pt x="54" y="25"/>
                  </a:cubicBezTo>
                  <a:cubicBezTo>
                    <a:pt x="60" y="22"/>
                    <a:pt x="64" y="16"/>
                    <a:pt x="6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sp>
          <p:nvSpPr>
            <p:cNvPr id="29" name="Freeform 117">
              <a:extLst>
                <a:ext uri="{FF2B5EF4-FFF2-40B4-BE49-F238E27FC236}">
                  <a16:creationId xmlns:a16="http://schemas.microsoft.com/office/drawing/2014/main" id="{CBA9DFC8-B890-40A7-A874-1CA58EB327AC}"/>
                </a:ext>
              </a:extLst>
            </p:cNvPr>
            <p:cNvSpPr>
              <a:spLocks/>
            </p:cNvSpPr>
            <p:nvPr/>
          </p:nvSpPr>
          <p:spPr bwMode="auto">
            <a:xfrm>
              <a:off x="2316163" y="3190875"/>
              <a:ext cx="239713" cy="142875"/>
            </a:xfrm>
            <a:custGeom>
              <a:avLst/>
              <a:gdLst>
                <a:gd name="T0" fmla="*/ 55 w 64"/>
                <a:gd name="T1" fmla="*/ 15 h 38"/>
                <a:gd name="T2" fmla="*/ 18 w 64"/>
                <a:gd name="T3" fmla="*/ 2 h 38"/>
                <a:gd name="T4" fmla="*/ 3 w 64"/>
                <a:gd name="T5" fmla="*/ 9 h 38"/>
                <a:gd name="T6" fmla="*/ 10 w 64"/>
                <a:gd name="T7" fmla="*/ 25 h 38"/>
                <a:gd name="T8" fmla="*/ 47 w 64"/>
                <a:gd name="T9" fmla="*/ 37 h 38"/>
                <a:gd name="T10" fmla="*/ 51 w 64"/>
                <a:gd name="T11" fmla="*/ 38 h 38"/>
                <a:gd name="T12" fmla="*/ 62 w 64"/>
                <a:gd name="T13" fmla="*/ 30 h 38"/>
                <a:gd name="T14" fmla="*/ 55 w 64"/>
                <a:gd name="T15" fmla="*/ 15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8">
                  <a:moveTo>
                    <a:pt x="55" y="15"/>
                  </a:moveTo>
                  <a:cubicBezTo>
                    <a:pt x="18" y="2"/>
                    <a:pt x="18" y="2"/>
                    <a:pt x="18" y="2"/>
                  </a:cubicBezTo>
                  <a:cubicBezTo>
                    <a:pt x="12" y="0"/>
                    <a:pt x="5" y="3"/>
                    <a:pt x="3" y="9"/>
                  </a:cubicBezTo>
                  <a:cubicBezTo>
                    <a:pt x="0" y="16"/>
                    <a:pt x="4" y="22"/>
                    <a:pt x="10" y="25"/>
                  </a:cubicBezTo>
                  <a:cubicBezTo>
                    <a:pt x="47" y="37"/>
                    <a:pt x="47" y="37"/>
                    <a:pt x="47" y="37"/>
                  </a:cubicBezTo>
                  <a:cubicBezTo>
                    <a:pt x="48" y="38"/>
                    <a:pt x="49" y="38"/>
                    <a:pt x="51" y="38"/>
                  </a:cubicBezTo>
                  <a:cubicBezTo>
                    <a:pt x="56" y="38"/>
                    <a:pt x="60" y="35"/>
                    <a:pt x="62" y="30"/>
                  </a:cubicBezTo>
                  <a:cubicBezTo>
                    <a:pt x="64" y="24"/>
                    <a:pt x="61" y="17"/>
                    <a:pt x="5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780" tIns="45890" rIns="91780" bIns="458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23497">
                <a:defRPr/>
              </a:pPr>
              <a:endParaRPr lang="en-US" sz="2409">
                <a:solidFill>
                  <a:srgbClr val="2D2E2D"/>
                </a:solidFill>
                <a:latin typeface="Arial"/>
              </a:endParaRPr>
            </a:p>
          </p:txBody>
        </p:sp>
      </p:grpSp>
      <p:sp>
        <p:nvSpPr>
          <p:cNvPr id="23" name="TextBox 22">
            <a:extLst>
              <a:ext uri="{FF2B5EF4-FFF2-40B4-BE49-F238E27FC236}">
                <a16:creationId xmlns:a16="http://schemas.microsoft.com/office/drawing/2014/main" id="{55BAC0FE-DB8A-4CCC-907A-D4ADCE7598C6}"/>
              </a:ext>
            </a:extLst>
          </p:cNvPr>
          <p:cNvSpPr txBox="1"/>
          <p:nvPr/>
        </p:nvSpPr>
        <p:spPr>
          <a:xfrm>
            <a:off x="1742164" y="3162254"/>
            <a:ext cx="2482213" cy="1204791"/>
          </a:xfrm>
          <a:prstGeom prst="rect">
            <a:avLst/>
          </a:prstGeom>
          <a:noFill/>
        </p:spPr>
        <p:txBody>
          <a:bodyPr wrap="square" rtlCol="0">
            <a:spAutoFit/>
          </a:bodyPr>
          <a:lstStyle/>
          <a:p>
            <a:pPr algn="ctr" defTabSz="917783">
              <a:defRPr/>
            </a:pPr>
            <a:r>
              <a:rPr lang="en-IE" sz="1606" b="1" dirty="0">
                <a:solidFill>
                  <a:schemeClr val="accent3"/>
                </a:solidFill>
                <a:latin typeface="Fira Sans ExtraLight" panose="020B0403050000020004" pitchFamily="34" charset="0"/>
              </a:rPr>
              <a:t>2. </a:t>
            </a:r>
            <a:r>
              <a:rPr lang="en-IE" sz="1606" b="1" dirty="0">
                <a:solidFill>
                  <a:srgbClr val="2D2E2D"/>
                </a:solidFill>
                <a:latin typeface="Fira Sans ExtraLight" panose="020B0403050000020004" pitchFamily="34" charset="0"/>
              </a:rPr>
              <a:t>Opportunity</a:t>
            </a:r>
          </a:p>
          <a:p>
            <a:pPr algn="ctr" defTabSz="917783">
              <a:defRPr/>
            </a:pPr>
            <a:r>
              <a:rPr lang="en-IE" sz="1405" dirty="0">
                <a:solidFill>
                  <a:srgbClr val="2D2E2D"/>
                </a:solidFill>
              </a:rPr>
              <a:t>Overcoming barriers challenging scholarly integrity while furthering science </a:t>
            </a:r>
          </a:p>
        </p:txBody>
      </p:sp>
      <p:sp>
        <p:nvSpPr>
          <p:cNvPr id="32" name="TextBox 31">
            <a:extLst>
              <a:ext uri="{FF2B5EF4-FFF2-40B4-BE49-F238E27FC236}">
                <a16:creationId xmlns:a16="http://schemas.microsoft.com/office/drawing/2014/main" id="{09AA8422-5427-40BA-9AE9-C09D2E4197C9}"/>
              </a:ext>
            </a:extLst>
          </p:cNvPr>
          <p:cNvSpPr txBox="1"/>
          <p:nvPr/>
        </p:nvSpPr>
        <p:spPr>
          <a:xfrm>
            <a:off x="2231667" y="1820293"/>
            <a:ext cx="2388647" cy="988546"/>
          </a:xfrm>
          <a:prstGeom prst="rect">
            <a:avLst/>
          </a:prstGeom>
          <a:noFill/>
        </p:spPr>
        <p:txBody>
          <a:bodyPr wrap="square" rtlCol="0">
            <a:spAutoFit/>
          </a:bodyPr>
          <a:lstStyle/>
          <a:p>
            <a:pPr algn="ctr" defTabSz="917783">
              <a:defRPr/>
            </a:pPr>
            <a:r>
              <a:rPr lang="en-IE" sz="1606" b="1" dirty="0">
                <a:solidFill>
                  <a:schemeClr val="accent5">
                    <a:lumMod val="40000"/>
                    <a:lumOff val="60000"/>
                  </a:schemeClr>
                </a:solidFill>
                <a:latin typeface="Fira Sans ExtraLight" panose="020B0403050000020004" pitchFamily="34" charset="0"/>
              </a:rPr>
              <a:t>3. </a:t>
            </a:r>
            <a:r>
              <a:rPr lang="en-IE" sz="1606" b="1" dirty="0">
                <a:solidFill>
                  <a:srgbClr val="2D2E2D"/>
                </a:solidFill>
                <a:latin typeface="Fira Sans ExtraLight" panose="020B0403050000020004" pitchFamily="34" charset="0"/>
              </a:rPr>
              <a:t>Community</a:t>
            </a:r>
          </a:p>
          <a:p>
            <a:pPr algn="ctr" defTabSz="917783">
              <a:defRPr/>
            </a:pPr>
            <a:r>
              <a:rPr lang="en-IE" sz="1405" dirty="0">
                <a:solidFill>
                  <a:srgbClr val="2D2E2D"/>
                </a:solidFill>
              </a:rPr>
              <a:t>Co-creative collaboration &amp; networking in knowledge economy</a:t>
            </a:r>
          </a:p>
        </p:txBody>
      </p:sp>
      <p:sp>
        <p:nvSpPr>
          <p:cNvPr id="37" name="TextBox 36">
            <a:extLst>
              <a:ext uri="{FF2B5EF4-FFF2-40B4-BE49-F238E27FC236}">
                <a16:creationId xmlns:a16="http://schemas.microsoft.com/office/drawing/2014/main" id="{535D15A5-7C15-45EE-B9B8-2FE728C024A1}"/>
              </a:ext>
            </a:extLst>
          </p:cNvPr>
          <p:cNvSpPr txBox="1"/>
          <p:nvPr/>
        </p:nvSpPr>
        <p:spPr>
          <a:xfrm>
            <a:off x="6876058" y="1611382"/>
            <a:ext cx="2561235" cy="988546"/>
          </a:xfrm>
          <a:prstGeom prst="rect">
            <a:avLst/>
          </a:prstGeom>
          <a:noFill/>
        </p:spPr>
        <p:txBody>
          <a:bodyPr wrap="square" rtlCol="0">
            <a:spAutoFit/>
          </a:bodyPr>
          <a:lstStyle/>
          <a:p>
            <a:pPr algn="ctr" defTabSz="917783">
              <a:defRPr/>
            </a:pPr>
            <a:r>
              <a:rPr lang="en-IE" sz="1606" b="1" dirty="0">
                <a:solidFill>
                  <a:schemeClr val="accent1">
                    <a:lumMod val="60000"/>
                    <a:lumOff val="40000"/>
                  </a:schemeClr>
                </a:solidFill>
                <a:latin typeface="Fira Sans ExtraLight" panose="020B0403050000020004" pitchFamily="34" charset="0"/>
              </a:rPr>
              <a:t>4. </a:t>
            </a:r>
            <a:r>
              <a:rPr lang="en-IE" sz="1606" b="1" dirty="0">
                <a:solidFill>
                  <a:srgbClr val="2D2E2D"/>
                </a:solidFill>
                <a:latin typeface="Fira Sans ExtraLight" panose="020B0403050000020004" pitchFamily="34" charset="0"/>
              </a:rPr>
              <a:t>Toolbox</a:t>
            </a:r>
          </a:p>
          <a:p>
            <a:pPr algn="ctr" defTabSz="917783">
              <a:defRPr/>
            </a:pPr>
            <a:r>
              <a:rPr lang="en-IE" sz="1405" dirty="0">
                <a:solidFill>
                  <a:srgbClr val="2D2E2D"/>
                </a:solidFill>
              </a:rPr>
              <a:t>Environment, Services, Software solution, Knowledge Sharing Interventions, …</a:t>
            </a:r>
          </a:p>
        </p:txBody>
      </p:sp>
      <p:sp>
        <p:nvSpPr>
          <p:cNvPr id="44" name="TextBox 43">
            <a:extLst>
              <a:ext uri="{FF2B5EF4-FFF2-40B4-BE49-F238E27FC236}">
                <a16:creationId xmlns:a16="http://schemas.microsoft.com/office/drawing/2014/main" id="{D78346D9-C44D-4555-86B2-33E6CB5C1692}"/>
              </a:ext>
            </a:extLst>
          </p:cNvPr>
          <p:cNvSpPr txBox="1"/>
          <p:nvPr/>
        </p:nvSpPr>
        <p:spPr>
          <a:xfrm>
            <a:off x="7436990" y="3095913"/>
            <a:ext cx="2693613" cy="988547"/>
          </a:xfrm>
          <a:prstGeom prst="rect">
            <a:avLst/>
          </a:prstGeom>
          <a:noFill/>
        </p:spPr>
        <p:txBody>
          <a:bodyPr wrap="square" rtlCol="0">
            <a:spAutoFit/>
          </a:bodyPr>
          <a:lstStyle/>
          <a:p>
            <a:pPr algn="ctr" defTabSz="917783">
              <a:defRPr/>
            </a:pPr>
            <a:r>
              <a:rPr lang="en-IE" sz="1606" b="1" dirty="0">
                <a:solidFill>
                  <a:schemeClr val="accent5"/>
                </a:solidFill>
                <a:latin typeface="Fira Sans ExtraLight" panose="020B0403050000020004" pitchFamily="34" charset="0"/>
              </a:rPr>
              <a:t>5. </a:t>
            </a:r>
            <a:r>
              <a:rPr lang="en-IE" sz="1606" b="1" dirty="0">
                <a:solidFill>
                  <a:srgbClr val="2D2E2D"/>
                </a:solidFill>
                <a:latin typeface="Fira Sans ExtraLight" panose="020B0403050000020004" pitchFamily="34" charset="0"/>
              </a:rPr>
              <a:t>Return Of Investment</a:t>
            </a:r>
          </a:p>
          <a:p>
            <a:pPr algn="ctr" defTabSz="917783">
              <a:defRPr/>
            </a:pPr>
            <a:r>
              <a:rPr lang="en-IE" sz="1405" dirty="0">
                <a:solidFill>
                  <a:srgbClr val="2D2E2D"/>
                </a:solidFill>
              </a:rPr>
              <a:t>Academic Integrity, Trusted Research environment,</a:t>
            </a:r>
          </a:p>
          <a:p>
            <a:pPr algn="ctr" defTabSz="917783">
              <a:defRPr/>
            </a:pPr>
            <a:r>
              <a:rPr lang="en-IE" sz="1405" dirty="0">
                <a:solidFill>
                  <a:srgbClr val="2D2E2D"/>
                </a:solidFill>
              </a:rPr>
              <a:t>Sustainable Partnerships…</a:t>
            </a:r>
          </a:p>
        </p:txBody>
      </p:sp>
      <p:sp>
        <p:nvSpPr>
          <p:cNvPr id="47" name="TextBox 46">
            <a:extLst>
              <a:ext uri="{FF2B5EF4-FFF2-40B4-BE49-F238E27FC236}">
                <a16:creationId xmlns:a16="http://schemas.microsoft.com/office/drawing/2014/main" id="{7BDDC02B-CC5B-4A3C-9661-B31992A5E3B9}"/>
              </a:ext>
            </a:extLst>
          </p:cNvPr>
          <p:cNvSpPr txBox="1"/>
          <p:nvPr/>
        </p:nvSpPr>
        <p:spPr>
          <a:xfrm>
            <a:off x="6912699" y="4664378"/>
            <a:ext cx="3108083" cy="988091"/>
          </a:xfrm>
          <a:prstGeom prst="rect">
            <a:avLst/>
          </a:prstGeom>
          <a:noFill/>
        </p:spPr>
        <p:txBody>
          <a:bodyPr wrap="square" rtlCol="0">
            <a:spAutoFit/>
          </a:bodyPr>
          <a:lstStyle/>
          <a:p>
            <a:pPr algn="ctr" defTabSz="917783">
              <a:defRPr/>
            </a:pPr>
            <a:r>
              <a:rPr lang="en-IE" sz="1606" b="1" dirty="0">
                <a:solidFill>
                  <a:schemeClr val="accent4"/>
                </a:solidFill>
                <a:latin typeface="Fira Sans ExtraLight" panose="020B0403050000020004" pitchFamily="34" charset="0"/>
              </a:rPr>
              <a:t>6. </a:t>
            </a:r>
            <a:r>
              <a:rPr lang="en-IE" sz="1606" b="1" dirty="0">
                <a:solidFill>
                  <a:srgbClr val="2D2E2D"/>
                </a:solidFill>
                <a:latin typeface="Fira Sans ExtraLight" panose="020B0403050000020004" pitchFamily="34" charset="0"/>
              </a:rPr>
              <a:t>Meaningful Transformation</a:t>
            </a:r>
          </a:p>
          <a:p>
            <a:pPr algn="ctr" defTabSz="917783">
              <a:defRPr/>
            </a:pPr>
            <a:r>
              <a:rPr lang="en-IE" sz="1405" dirty="0">
                <a:solidFill>
                  <a:srgbClr val="2D2E2D"/>
                </a:solidFill>
              </a:rPr>
              <a:t>Transformation of the Scholarly Communications landscape, Societal Impact.</a:t>
            </a:r>
          </a:p>
        </p:txBody>
      </p:sp>
    </p:spTree>
    <p:extLst>
      <p:ext uri="{BB962C8B-B14F-4D97-AF65-F5344CB8AC3E}">
        <p14:creationId xmlns:p14="http://schemas.microsoft.com/office/powerpoint/2010/main" val="300419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F4345-FF2E-49D5-A88E-779D2890A033}"/>
              </a:ext>
            </a:extLst>
          </p:cNvPr>
          <p:cNvSpPr>
            <a:spLocks noGrp="1"/>
          </p:cNvSpPr>
          <p:nvPr>
            <p:ph type="title"/>
          </p:nvPr>
        </p:nvSpPr>
        <p:spPr>
          <a:xfrm>
            <a:off x="947738" y="396015"/>
            <a:ext cx="10406062" cy="1325563"/>
          </a:xfrm>
        </p:spPr>
        <p:txBody>
          <a:bodyPr/>
          <a:lstStyle/>
          <a:p>
            <a:r>
              <a:rPr lang="en-US" dirty="0"/>
              <a:t>Way forward</a:t>
            </a:r>
            <a:endParaRPr lang="en-ZA" dirty="0"/>
          </a:p>
        </p:txBody>
      </p:sp>
      <p:sp>
        <p:nvSpPr>
          <p:cNvPr id="3" name="Content Placeholder 2">
            <a:extLst>
              <a:ext uri="{FF2B5EF4-FFF2-40B4-BE49-F238E27FC236}">
                <a16:creationId xmlns:a16="http://schemas.microsoft.com/office/drawing/2014/main" id="{64956F61-0BF1-45FD-B47B-05B4F2452A14}"/>
              </a:ext>
            </a:extLst>
          </p:cNvPr>
          <p:cNvSpPr>
            <a:spLocks noGrp="1"/>
          </p:cNvSpPr>
          <p:nvPr>
            <p:ph idx="1"/>
          </p:nvPr>
        </p:nvSpPr>
        <p:spPr>
          <a:xfrm>
            <a:off x="947738" y="2259076"/>
            <a:ext cx="10406063" cy="2339848"/>
          </a:xfrm>
        </p:spPr>
        <p:txBody>
          <a:bodyPr>
            <a:normAutofit/>
          </a:bodyPr>
          <a:lstStyle/>
          <a:p>
            <a:pPr lvl="2"/>
            <a:endParaRPr lang="en-US" dirty="0"/>
          </a:p>
        </p:txBody>
      </p:sp>
      <p:pic>
        <p:nvPicPr>
          <p:cNvPr id="6" name="Picture 5">
            <a:extLst>
              <a:ext uri="{FF2B5EF4-FFF2-40B4-BE49-F238E27FC236}">
                <a16:creationId xmlns:a16="http://schemas.microsoft.com/office/drawing/2014/main" id="{F9B5B640-D15A-4642-A1D3-2DCA56C045EA}"/>
              </a:ext>
            </a:extLst>
          </p:cNvPr>
          <p:cNvPicPr>
            <a:picLocks noChangeAspect="1"/>
          </p:cNvPicPr>
          <p:nvPr/>
        </p:nvPicPr>
        <p:blipFill>
          <a:blip r:embed="rId2"/>
          <a:stretch>
            <a:fillRect/>
          </a:stretch>
        </p:blipFill>
        <p:spPr>
          <a:xfrm>
            <a:off x="6958149" y="2206815"/>
            <a:ext cx="3593507" cy="3593507"/>
          </a:xfrm>
          <a:prstGeom prst="rect">
            <a:avLst/>
          </a:prstGeom>
        </p:spPr>
      </p:pic>
    </p:spTree>
    <p:extLst>
      <p:ext uri="{BB962C8B-B14F-4D97-AF65-F5344CB8AC3E}">
        <p14:creationId xmlns:p14="http://schemas.microsoft.com/office/powerpoint/2010/main" val="2300087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874B-5054-48E8-A217-02DF7BD2391E}"/>
              </a:ext>
            </a:extLst>
          </p:cNvPr>
          <p:cNvSpPr>
            <a:spLocks noGrp="1"/>
          </p:cNvSpPr>
          <p:nvPr>
            <p:ph type="title"/>
          </p:nvPr>
        </p:nvSpPr>
        <p:spPr/>
        <p:txBody>
          <a:bodyPr/>
          <a:lstStyle/>
          <a:p>
            <a:r>
              <a:rPr lang="en-US" dirty="0"/>
              <a:t>Publishers Action List</a:t>
            </a:r>
            <a:endParaRPr lang="en-ZA" dirty="0"/>
          </a:p>
        </p:txBody>
      </p:sp>
      <p:sp>
        <p:nvSpPr>
          <p:cNvPr id="3" name="Content Placeholder 2">
            <a:extLst>
              <a:ext uri="{FF2B5EF4-FFF2-40B4-BE49-F238E27FC236}">
                <a16:creationId xmlns:a16="http://schemas.microsoft.com/office/drawing/2014/main" id="{EC48FE72-6615-4E07-918D-7FF51B25D48E}"/>
              </a:ext>
            </a:extLst>
          </p:cNvPr>
          <p:cNvSpPr>
            <a:spLocks noGrp="1"/>
          </p:cNvSpPr>
          <p:nvPr>
            <p:ph idx="1"/>
          </p:nvPr>
        </p:nvSpPr>
        <p:spPr/>
        <p:txBody>
          <a:bodyPr/>
          <a:lstStyle/>
          <a:p>
            <a:r>
              <a:rPr lang="en-US" sz="1800" dirty="0"/>
              <a:t>Engage with all stakeholders:</a:t>
            </a:r>
          </a:p>
          <a:p>
            <a:pPr lvl="1"/>
            <a:r>
              <a:rPr lang="en-US" sz="1800" b="1" dirty="0"/>
              <a:t>Publishers and journal hosts</a:t>
            </a:r>
            <a:r>
              <a:rPr lang="en-US" sz="1800" dirty="0"/>
              <a:t>:</a:t>
            </a:r>
          </a:p>
          <a:p>
            <a:pPr lvl="2"/>
            <a:r>
              <a:rPr lang="en-US" sz="1800" dirty="0"/>
              <a:t>To ensure journal titles are unique</a:t>
            </a:r>
          </a:p>
          <a:p>
            <a:pPr lvl="2"/>
            <a:r>
              <a:rPr lang="en-US" sz="1800" dirty="0"/>
              <a:t>To ensure identifiers have been registered</a:t>
            </a:r>
          </a:p>
          <a:p>
            <a:pPr lvl="2"/>
            <a:r>
              <a:rPr lang="en-US" sz="1800" dirty="0"/>
              <a:t>To check their data:</a:t>
            </a:r>
          </a:p>
          <a:p>
            <a:pPr lvl="3"/>
            <a:r>
              <a:rPr lang="en-US" sz="1800" dirty="0"/>
              <a:t>For correctness</a:t>
            </a:r>
          </a:p>
          <a:p>
            <a:pPr lvl="3"/>
            <a:r>
              <a:rPr lang="en-US" sz="1800" dirty="0"/>
              <a:t>For completeness</a:t>
            </a:r>
          </a:p>
          <a:p>
            <a:pPr lvl="3"/>
            <a:r>
              <a:rPr lang="en-US" sz="1800" dirty="0"/>
              <a:t>For openness</a:t>
            </a:r>
          </a:p>
          <a:p>
            <a:pPr lvl="3"/>
            <a:r>
              <a:rPr lang="en-US" sz="1800" dirty="0"/>
              <a:t>On all platforms including catalogues, journal lists, ISSN Portal, </a:t>
            </a:r>
            <a:r>
              <a:rPr lang="en-US" sz="1800" dirty="0" err="1"/>
              <a:t>Wikidata</a:t>
            </a:r>
            <a:r>
              <a:rPr lang="en-US" sz="1800" dirty="0"/>
              <a:t>, Wikipedia, </a:t>
            </a:r>
            <a:r>
              <a:rPr lang="en-US" sz="1800" dirty="0" err="1"/>
              <a:t>Ulrichs</a:t>
            </a:r>
            <a:r>
              <a:rPr lang="en-US" sz="1800" dirty="0"/>
              <a:t>, aggregator lists, indices, knowledgebase providers, etc.</a:t>
            </a:r>
          </a:p>
          <a:p>
            <a:pPr lvl="2"/>
            <a:r>
              <a:rPr lang="en-US" sz="1800" dirty="0"/>
              <a:t>When changing titles, please also change ISSN</a:t>
            </a:r>
          </a:p>
          <a:p>
            <a:pPr lvl="2"/>
            <a:r>
              <a:rPr lang="en-US" sz="1800" dirty="0"/>
              <a:t>Register for DOI at journal title level and use this as the persistent ID</a:t>
            </a:r>
          </a:p>
          <a:p>
            <a:pPr lvl="2"/>
            <a:r>
              <a:rPr lang="en-US" sz="1800" dirty="0"/>
              <a:t>When articles are retracted, do NOT delete objects as this adds to link-rot</a:t>
            </a:r>
          </a:p>
          <a:p>
            <a:pPr lvl="2"/>
            <a:r>
              <a:rPr lang="en-US" sz="1800" dirty="0"/>
              <a:t>To ensure that bibliographic-level metadata is part of “open science movement”</a:t>
            </a:r>
          </a:p>
          <a:p>
            <a:pPr lvl="1"/>
            <a:endParaRPr lang="en-US" sz="1800" dirty="0"/>
          </a:p>
          <a:p>
            <a:pPr lvl="1"/>
            <a:endParaRPr lang="en-US" sz="1800" dirty="0"/>
          </a:p>
          <a:p>
            <a:pPr lvl="1"/>
            <a:endParaRPr lang="en-ZA" sz="1800" dirty="0"/>
          </a:p>
        </p:txBody>
      </p:sp>
      <p:sp>
        <p:nvSpPr>
          <p:cNvPr id="4" name="Footer Placeholder 3">
            <a:extLst>
              <a:ext uri="{FF2B5EF4-FFF2-40B4-BE49-F238E27FC236}">
                <a16:creationId xmlns:a16="http://schemas.microsoft.com/office/drawing/2014/main" id="{532E9767-5512-4F07-8DA3-E2F8A13198DE}"/>
              </a:ext>
            </a:extLst>
          </p:cNvPr>
          <p:cNvSpPr>
            <a:spLocks noGrp="1"/>
          </p:cNvSpPr>
          <p:nvPr>
            <p:ph type="ftr" sz="quarter" idx="11"/>
          </p:nvPr>
        </p:nvSpPr>
        <p:spPr/>
        <p:txBody>
          <a:bodyPr/>
          <a:lstStyle/>
          <a:p>
            <a:r>
              <a:rPr lang="en-US"/>
              <a:t>7 April 2021</a:t>
            </a:r>
            <a:endParaRPr lang="en-US" dirty="0"/>
          </a:p>
        </p:txBody>
      </p:sp>
      <p:sp>
        <p:nvSpPr>
          <p:cNvPr id="5" name="Slide Number Placeholder 4">
            <a:extLst>
              <a:ext uri="{FF2B5EF4-FFF2-40B4-BE49-F238E27FC236}">
                <a16:creationId xmlns:a16="http://schemas.microsoft.com/office/drawing/2014/main" id="{3A6A7E2A-6CB3-4B00-B105-86410F24EF6A}"/>
              </a:ext>
            </a:extLst>
          </p:cNvPr>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215827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D8B5-9F49-46D2-B870-2097C7B75F5D}"/>
              </a:ext>
            </a:extLst>
          </p:cNvPr>
          <p:cNvSpPr>
            <a:spLocks noGrp="1"/>
          </p:cNvSpPr>
          <p:nvPr>
            <p:ph type="title"/>
          </p:nvPr>
        </p:nvSpPr>
        <p:spPr/>
        <p:txBody>
          <a:bodyPr/>
          <a:lstStyle/>
          <a:p>
            <a:r>
              <a:rPr lang="en-US" dirty="0"/>
              <a:t>A look at science today</a:t>
            </a:r>
            <a:endParaRPr lang="en-ZA" dirty="0"/>
          </a:p>
        </p:txBody>
      </p:sp>
      <p:pic>
        <p:nvPicPr>
          <p:cNvPr id="5" name="Content Placeholder 4">
            <a:extLst>
              <a:ext uri="{FF2B5EF4-FFF2-40B4-BE49-F238E27FC236}">
                <a16:creationId xmlns:a16="http://schemas.microsoft.com/office/drawing/2014/main" id="{2E1FCB38-23D8-40EB-AA2A-BB9890FEB556}"/>
              </a:ext>
            </a:extLst>
          </p:cNvPr>
          <p:cNvPicPr>
            <a:picLocks noGrp="1" noChangeAspect="1"/>
          </p:cNvPicPr>
          <p:nvPr>
            <p:ph idx="1"/>
          </p:nvPr>
        </p:nvPicPr>
        <p:blipFill>
          <a:blip r:embed="rId2"/>
          <a:stretch>
            <a:fillRect/>
          </a:stretch>
        </p:blipFill>
        <p:spPr>
          <a:xfrm>
            <a:off x="491981" y="1418128"/>
            <a:ext cx="3521442" cy="2341179"/>
          </a:xfrm>
        </p:spPr>
      </p:pic>
      <p:pic>
        <p:nvPicPr>
          <p:cNvPr id="7" name="Picture 6">
            <a:extLst>
              <a:ext uri="{FF2B5EF4-FFF2-40B4-BE49-F238E27FC236}">
                <a16:creationId xmlns:a16="http://schemas.microsoft.com/office/drawing/2014/main" id="{43A9E1CC-3702-4615-8BD0-175912A64605}"/>
              </a:ext>
            </a:extLst>
          </p:cNvPr>
          <p:cNvPicPr>
            <a:picLocks noChangeAspect="1"/>
          </p:cNvPicPr>
          <p:nvPr/>
        </p:nvPicPr>
        <p:blipFill>
          <a:blip r:embed="rId3"/>
          <a:stretch>
            <a:fillRect/>
          </a:stretch>
        </p:blipFill>
        <p:spPr>
          <a:xfrm>
            <a:off x="887496" y="3775073"/>
            <a:ext cx="5387807" cy="784928"/>
          </a:xfrm>
          <a:prstGeom prst="rect">
            <a:avLst/>
          </a:prstGeom>
        </p:spPr>
      </p:pic>
      <p:pic>
        <p:nvPicPr>
          <p:cNvPr id="9" name="Picture 8">
            <a:extLst>
              <a:ext uri="{FF2B5EF4-FFF2-40B4-BE49-F238E27FC236}">
                <a16:creationId xmlns:a16="http://schemas.microsoft.com/office/drawing/2014/main" id="{32E59D18-0B77-4BEF-A038-D18C844596ED}"/>
              </a:ext>
            </a:extLst>
          </p:cNvPr>
          <p:cNvPicPr>
            <a:picLocks noChangeAspect="1"/>
          </p:cNvPicPr>
          <p:nvPr/>
        </p:nvPicPr>
        <p:blipFill>
          <a:blip r:embed="rId4"/>
          <a:stretch>
            <a:fillRect/>
          </a:stretch>
        </p:blipFill>
        <p:spPr>
          <a:xfrm>
            <a:off x="609171" y="1613347"/>
            <a:ext cx="6172735" cy="998307"/>
          </a:xfrm>
          <a:prstGeom prst="rect">
            <a:avLst/>
          </a:prstGeom>
        </p:spPr>
      </p:pic>
      <p:pic>
        <p:nvPicPr>
          <p:cNvPr id="11" name="Picture 10">
            <a:extLst>
              <a:ext uri="{FF2B5EF4-FFF2-40B4-BE49-F238E27FC236}">
                <a16:creationId xmlns:a16="http://schemas.microsoft.com/office/drawing/2014/main" id="{A4D89465-A676-48A2-AEA6-A51A7A417F4B}"/>
              </a:ext>
            </a:extLst>
          </p:cNvPr>
          <p:cNvPicPr>
            <a:picLocks noChangeAspect="1"/>
          </p:cNvPicPr>
          <p:nvPr/>
        </p:nvPicPr>
        <p:blipFill>
          <a:blip r:embed="rId5"/>
          <a:stretch>
            <a:fillRect/>
          </a:stretch>
        </p:blipFill>
        <p:spPr>
          <a:xfrm>
            <a:off x="6392493" y="1305979"/>
            <a:ext cx="5159187" cy="3254022"/>
          </a:xfrm>
          <a:prstGeom prst="rect">
            <a:avLst/>
          </a:prstGeom>
        </p:spPr>
      </p:pic>
      <p:pic>
        <p:nvPicPr>
          <p:cNvPr id="13" name="Picture 12">
            <a:extLst>
              <a:ext uri="{FF2B5EF4-FFF2-40B4-BE49-F238E27FC236}">
                <a16:creationId xmlns:a16="http://schemas.microsoft.com/office/drawing/2014/main" id="{DCA77324-54B0-4FB9-82FA-A1FC707E69C4}"/>
              </a:ext>
            </a:extLst>
          </p:cNvPr>
          <p:cNvPicPr>
            <a:picLocks noChangeAspect="1"/>
          </p:cNvPicPr>
          <p:nvPr/>
        </p:nvPicPr>
        <p:blipFill>
          <a:blip r:embed="rId6"/>
          <a:stretch>
            <a:fillRect/>
          </a:stretch>
        </p:blipFill>
        <p:spPr>
          <a:xfrm>
            <a:off x="472893" y="4755220"/>
            <a:ext cx="5281118" cy="1813717"/>
          </a:xfrm>
          <a:prstGeom prst="rect">
            <a:avLst/>
          </a:prstGeom>
        </p:spPr>
      </p:pic>
      <p:pic>
        <p:nvPicPr>
          <p:cNvPr id="15" name="Picture 14">
            <a:extLst>
              <a:ext uri="{FF2B5EF4-FFF2-40B4-BE49-F238E27FC236}">
                <a16:creationId xmlns:a16="http://schemas.microsoft.com/office/drawing/2014/main" id="{533296D5-DC0B-4402-AEB4-4371094F04BD}"/>
              </a:ext>
            </a:extLst>
          </p:cNvPr>
          <p:cNvPicPr>
            <a:picLocks noChangeAspect="1"/>
          </p:cNvPicPr>
          <p:nvPr/>
        </p:nvPicPr>
        <p:blipFill>
          <a:blip r:embed="rId7"/>
          <a:stretch>
            <a:fillRect/>
          </a:stretch>
        </p:blipFill>
        <p:spPr>
          <a:xfrm>
            <a:off x="6032938" y="4143463"/>
            <a:ext cx="3476643" cy="2571267"/>
          </a:xfrm>
          <a:prstGeom prst="rect">
            <a:avLst/>
          </a:prstGeom>
        </p:spPr>
      </p:pic>
    </p:spTree>
    <p:extLst>
      <p:ext uri="{BB962C8B-B14F-4D97-AF65-F5344CB8AC3E}">
        <p14:creationId xmlns:p14="http://schemas.microsoft.com/office/powerpoint/2010/main" val="3598922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874B-5054-48E8-A217-02DF7BD2391E}"/>
              </a:ext>
            </a:extLst>
          </p:cNvPr>
          <p:cNvSpPr>
            <a:spLocks noGrp="1"/>
          </p:cNvSpPr>
          <p:nvPr>
            <p:ph type="title"/>
          </p:nvPr>
        </p:nvSpPr>
        <p:spPr/>
        <p:txBody>
          <a:bodyPr/>
          <a:lstStyle/>
          <a:p>
            <a:r>
              <a:rPr lang="en-US" dirty="0"/>
              <a:t>Publishers Action List</a:t>
            </a:r>
            <a:endParaRPr lang="en-ZA" dirty="0"/>
          </a:p>
        </p:txBody>
      </p:sp>
      <p:sp>
        <p:nvSpPr>
          <p:cNvPr id="3" name="Content Placeholder 2">
            <a:extLst>
              <a:ext uri="{FF2B5EF4-FFF2-40B4-BE49-F238E27FC236}">
                <a16:creationId xmlns:a16="http://schemas.microsoft.com/office/drawing/2014/main" id="{EC48FE72-6615-4E07-918D-7FF51B25D48E}"/>
              </a:ext>
            </a:extLst>
          </p:cNvPr>
          <p:cNvSpPr>
            <a:spLocks noGrp="1"/>
          </p:cNvSpPr>
          <p:nvPr>
            <p:ph idx="1"/>
          </p:nvPr>
        </p:nvSpPr>
        <p:spPr/>
        <p:txBody>
          <a:bodyPr/>
          <a:lstStyle/>
          <a:p>
            <a:r>
              <a:rPr lang="en-US" sz="1800" dirty="0"/>
              <a:t>Engage with all stakeholders:</a:t>
            </a:r>
          </a:p>
          <a:p>
            <a:pPr lvl="1"/>
            <a:r>
              <a:rPr lang="en-US" sz="1800" b="1" dirty="0"/>
              <a:t>List compilers and owners</a:t>
            </a:r>
            <a:r>
              <a:rPr lang="en-US" sz="1800" dirty="0"/>
              <a:t>:</a:t>
            </a:r>
          </a:p>
          <a:p>
            <a:pPr lvl="2"/>
            <a:r>
              <a:rPr lang="en-US" sz="1800" dirty="0"/>
              <a:t>To check their data:</a:t>
            </a:r>
          </a:p>
          <a:p>
            <a:pPr lvl="3"/>
            <a:r>
              <a:rPr lang="en-US" sz="1800" dirty="0"/>
              <a:t>For correctness</a:t>
            </a:r>
          </a:p>
          <a:p>
            <a:pPr lvl="3"/>
            <a:r>
              <a:rPr lang="en-US" sz="1800" dirty="0"/>
              <a:t>For completeness</a:t>
            </a:r>
          </a:p>
          <a:p>
            <a:pPr lvl="2"/>
            <a:r>
              <a:rPr lang="en-US" sz="1800" dirty="0"/>
              <a:t>To provide clear set of criteria for reasons for inclusion and exclusion</a:t>
            </a:r>
          </a:p>
          <a:p>
            <a:pPr lvl="2"/>
            <a:r>
              <a:rPr lang="en-US" sz="1800" dirty="0"/>
              <a:t>To use standard format for expressing reasons</a:t>
            </a:r>
          </a:p>
          <a:p>
            <a:pPr lvl="2"/>
            <a:r>
              <a:rPr lang="en-US" sz="1800" dirty="0"/>
              <a:t>To not just change titles on lists where the journal title has changed, but rather create new bibliographic entry </a:t>
            </a:r>
          </a:p>
          <a:p>
            <a:pPr lvl="2"/>
            <a:r>
              <a:rPr lang="en-US" sz="1800" dirty="0"/>
              <a:t>Provide status of journal, example of “C” status:</a:t>
            </a:r>
          </a:p>
          <a:p>
            <a:pPr lvl="3"/>
            <a:r>
              <a:rPr lang="en-US" sz="1800" dirty="0"/>
              <a:t>Current</a:t>
            </a:r>
          </a:p>
          <a:p>
            <a:pPr lvl="3"/>
            <a:r>
              <a:rPr lang="en-US" sz="1800" dirty="0"/>
              <a:t>CKA (Currently Known As)</a:t>
            </a:r>
          </a:p>
          <a:p>
            <a:pPr lvl="3"/>
            <a:r>
              <a:rPr lang="en-US" sz="1800" dirty="0"/>
              <a:t>Ceased</a:t>
            </a:r>
          </a:p>
          <a:p>
            <a:pPr lvl="1"/>
            <a:endParaRPr lang="en-US" dirty="0"/>
          </a:p>
          <a:p>
            <a:pPr lvl="1"/>
            <a:endParaRPr lang="en-ZA" dirty="0"/>
          </a:p>
        </p:txBody>
      </p:sp>
      <p:sp>
        <p:nvSpPr>
          <p:cNvPr id="4" name="Footer Placeholder 3">
            <a:extLst>
              <a:ext uri="{FF2B5EF4-FFF2-40B4-BE49-F238E27FC236}">
                <a16:creationId xmlns:a16="http://schemas.microsoft.com/office/drawing/2014/main" id="{532E9767-5512-4F07-8DA3-E2F8A13198DE}"/>
              </a:ext>
            </a:extLst>
          </p:cNvPr>
          <p:cNvSpPr>
            <a:spLocks noGrp="1"/>
          </p:cNvSpPr>
          <p:nvPr>
            <p:ph type="ftr" sz="quarter" idx="11"/>
          </p:nvPr>
        </p:nvSpPr>
        <p:spPr/>
        <p:txBody>
          <a:bodyPr/>
          <a:lstStyle/>
          <a:p>
            <a:r>
              <a:rPr lang="en-US"/>
              <a:t>7 April 2021</a:t>
            </a:r>
            <a:endParaRPr lang="en-US" dirty="0"/>
          </a:p>
        </p:txBody>
      </p:sp>
      <p:sp>
        <p:nvSpPr>
          <p:cNvPr id="5" name="Slide Number Placeholder 4">
            <a:extLst>
              <a:ext uri="{FF2B5EF4-FFF2-40B4-BE49-F238E27FC236}">
                <a16:creationId xmlns:a16="http://schemas.microsoft.com/office/drawing/2014/main" id="{3A6A7E2A-6CB3-4B00-B105-86410F24EF6A}"/>
              </a:ext>
            </a:extLst>
          </p:cNvPr>
          <p:cNvSpPr>
            <a:spLocks noGrp="1"/>
          </p:cNvSpPr>
          <p:nvPr>
            <p:ph type="sldNum" sz="quarter" idx="12"/>
          </p:nvPr>
        </p:nvSpPr>
        <p:spPr/>
        <p:txBody>
          <a:bodyPr/>
          <a:lstStyle/>
          <a:p>
            <a:fld id="{6D22F896-40B5-4ADD-8801-0D06FADFA095}" type="slidenum">
              <a:rPr lang="en-US" smtClean="0"/>
              <a:pPr/>
              <a:t>40</a:t>
            </a:fld>
            <a:endParaRPr lang="en-US" dirty="0"/>
          </a:p>
        </p:txBody>
      </p:sp>
    </p:spTree>
    <p:extLst>
      <p:ext uri="{BB962C8B-B14F-4D97-AF65-F5344CB8AC3E}">
        <p14:creationId xmlns:p14="http://schemas.microsoft.com/office/powerpoint/2010/main" val="1057944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874B-5054-48E8-A217-02DF7BD2391E}"/>
              </a:ext>
            </a:extLst>
          </p:cNvPr>
          <p:cNvSpPr>
            <a:spLocks noGrp="1"/>
          </p:cNvSpPr>
          <p:nvPr>
            <p:ph type="title"/>
          </p:nvPr>
        </p:nvSpPr>
        <p:spPr/>
        <p:txBody>
          <a:bodyPr/>
          <a:lstStyle/>
          <a:p>
            <a:r>
              <a:rPr lang="en-US" dirty="0"/>
              <a:t>Publishers Action List</a:t>
            </a:r>
            <a:endParaRPr lang="en-ZA" dirty="0"/>
          </a:p>
        </p:txBody>
      </p:sp>
      <p:sp>
        <p:nvSpPr>
          <p:cNvPr id="3" name="Content Placeholder 2">
            <a:extLst>
              <a:ext uri="{FF2B5EF4-FFF2-40B4-BE49-F238E27FC236}">
                <a16:creationId xmlns:a16="http://schemas.microsoft.com/office/drawing/2014/main" id="{EC48FE72-6615-4E07-918D-7FF51B25D48E}"/>
              </a:ext>
            </a:extLst>
          </p:cNvPr>
          <p:cNvSpPr>
            <a:spLocks noGrp="1"/>
          </p:cNvSpPr>
          <p:nvPr>
            <p:ph idx="1"/>
          </p:nvPr>
        </p:nvSpPr>
        <p:spPr/>
        <p:txBody>
          <a:bodyPr/>
          <a:lstStyle/>
          <a:p>
            <a:r>
              <a:rPr lang="en-US" dirty="0"/>
              <a:t>Engage with all stakeholders:</a:t>
            </a:r>
          </a:p>
          <a:p>
            <a:pPr lvl="1"/>
            <a:r>
              <a:rPr lang="en-US" b="1" dirty="0"/>
              <a:t>Academics / Researchers</a:t>
            </a:r>
            <a:r>
              <a:rPr lang="en-US" dirty="0"/>
              <a:t>:</a:t>
            </a:r>
          </a:p>
          <a:p>
            <a:pPr lvl="2"/>
            <a:r>
              <a:rPr lang="en-US" dirty="0"/>
              <a:t>Triple check references as human error is evident and impacts on:</a:t>
            </a:r>
          </a:p>
          <a:p>
            <a:pPr lvl="3"/>
            <a:r>
              <a:rPr lang="en-US" dirty="0"/>
              <a:t>Increase in citation pollution</a:t>
            </a:r>
          </a:p>
          <a:p>
            <a:pPr lvl="3"/>
            <a:r>
              <a:rPr lang="en-US" dirty="0"/>
              <a:t>Inability or difficulty to assess impact of article</a:t>
            </a:r>
          </a:p>
          <a:p>
            <a:pPr lvl="3"/>
            <a:r>
              <a:rPr lang="en-US" dirty="0"/>
              <a:t>Inability or difficulty to cross-link between disparate systems</a:t>
            </a:r>
          </a:p>
          <a:p>
            <a:pPr lvl="2"/>
            <a:r>
              <a:rPr lang="en-US" dirty="0"/>
              <a:t>Include persistent identifiers in all references</a:t>
            </a:r>
          </a:p>
          <a:p>
            <a:pPr lvl="2"/>
            <a:r>
              <a:rPr lang="en-US" dirty="0"/>
              <a:t>Scholarly due diligence</a:t>
            </a:r>
          </a:p>
          <a:p>
            <a:pPr lvl="1"/>
            <a:endParaRPr lang="en-US" dirty="0"/>
          </a:p>
          <a:p>
            <a:pPr lvl="1"/>
            <a:endParaRPr lang="en-ZA" dirty="0"/>
          </a:p>
        </p:txBody>
      </p:sp>
      <p:sp>
        <p:nvSpPr>
          <p:cNvPr id="4" name="Footer Placeholder 3">
            <a:extLst>
              <a:ext uri="{FF2B5EF4-FFF2-40B4-BE49-F238E27FC236}">
                <a16:creationId xmlns:a16="http://schemas.microsoft.com/office/drawing/2014/main" id="{532E9767-5512-4F07-8DA3-E2F8A13198DE}"/>
              </a:ext>
            </a:extLst>
          </p:cNvPr>
          <p:cNvSpPr>
            <a:spLocks noGrp="1"/>
          </p:cNvSpPr>
          <p:nvPr>
            <p:ph type="ftr" sz="quarter" idx="11"/>
          </p:nvPr>
        </p:nvSpPr>
        <p:spPr/>
        <p:txBody>
          <a:bodyPr/>
          <a:lstStyle/>
          <a:p>
            <a:r>
              <a:rPr lang="en-US"/>
              <a:t>7 April 2021</a:t>
            </a:r>
            <a:endParaRPr lang="en-US" dirty="0"/>
          </a:p>
        </p:txBody>
      </p:sp>
      <p:sp>
        <p:nvSpPr>
          <p:cNvPr id="5" name="Slide Number Placeholder 4">
            <a:extLst>
              <a:ext uri="{FF2B5EF4-FFF2-40B4-BE49-F238E27FC236}">
                <a16:creationId xmlns:a16="http://schemas.microsoft.com/office/drawing/2014/main" id="{3A6A7E2A-6CB3-4B00-B105-86410F24EF6A}"/>
              </a:ext>
            </a:extLst>
          </p:cNvPr>
          <p:cNvSpPr>
            <a:spLocks noGrp="1"/>
          </p:cNvSpPr>
          <p:nvPr>
            <p:ph type="sldNum" sz="quarter" idx="12"/>
          </p:nvPr>
        </p:nvSpPr>
        <p:spPr/>
        <p:txBody>
          <a:bodyPr/>
          <a:lstStyle/>
          <a:p>
            <a:fld id="{6D22F896-40B5-4ADD-8801-0D06FADFA095}" type="slidenum">
              <a:rPr lang="en-US" smtClean="0"/>
              <a:pPr/>
              <a:t>41</a:t>
            </a:fld>
            <a:endParaRPr lang="en-US" dirty="0"/>
          </a:p>
        </p:txBody>
      </p:sp>
    </p:spTree>
    <p:extLst>
      <p:ext uri="{BB962C8B-B14F-4D97-AF65-F5344CB8AC3E}">
        <p14:creationId xmlns:p14="http://schemas.microsoft.com/office/powerpoint/2010/main" val="2063529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F829-1F16-472A-9711-5915BE1A031D}"/>
              </a:ext>
            </a:extLst>
          </p:cNvPr>
          <p:cNvSpPr>
            <a:spLocks noGrp="1"/>
          </p:cNvSpPr>
          <p:nvPr>
            <p:ph type="title"/>
          </p:nvPr>
        </p:nvSpPr>
        <p:spPr/>
        <p:txBody>
          <a:bodyPr/>
          <a:lstStyle/>
          <a:p>
            <a:r>
              <a:rPr lang="en-US" dirty="0"/>
              <a:t>Scholarly Due Diligence</a:t>
            </a:r>
            <a:endParaRPr lang="en-ZA" dirty="0"/>
          </a:p>
        </p:txBody>
      </p:sp>
      <p:pic>
        <p:nvPicPr>
          <p:cNvPr id="4" name="Content Placeholder 4">
            <a:extLst>
              <a:ext uri="{FF2B5EF4-FFF2-40B4-BE49-F238E27FC236}">
                <a16:creationId xmlns:a16="http://schemas.microsoft.com/office/drawing/2014/main" id="{88B79CDB-E144-4D6C-9B2A-483ECAE33A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1987296"/>
            <a:ext cx="2883408" cy="2883408"/>
          </a:xfrm>
        </p:spPr>
      </p:pic>
    </p:spTree>
    <p:extLst>
      <p:ext uri="{BB962C8B-B14F-4D97-AF65-F5344CB8AC3E}">
        <p14:creationId xmlns:p14="http://schemas.microsoft.com/office/powerpoint/2010/main" val="3642658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05B1-617B-4594-9EFD-8280B094D2F7}"/>
              </a:ext>
            </a:extLst>
          </p:cNvPr>
          <p:cNvSpPr>
            <a:spLocks noGrp="1"/>
          </p:cNvSpPr>
          <p:nvPr>
            <p:ph type="title"/>
          </p:nvPr>
        </p:nvSpPr>
        <p:spPr>
          <a:xfrm>
            <a:off x="947738" y="396015"/>
            <a:ext cx="10406062" cy="1325563"/>
          </a:xfrm>
        </p:spPr>
        <p:txBody>
          <a:bodyPr/>
          <a:lstStyle/>
          <a:p>
            <a:r>
              <a:rPr lang="en-US" dirty="0"/>
              <a:t>Good things coming from the Covid-19 race</a:t>
            </a:r>
            <a:endParaRPr lang="en-ZA" dirty="0"/>
          </a:p>
        </p:txBody>
      </p:sp>
      <p:sp>
        <p:nvSpPr>
          <p:cNvPr id="3" name="Content Placeholder 2">
            <a:extLst>
              <a:ext uri="{FF2B5EF4-FFF2-40B4-BE49-F238E27FC236}">
                <a16:creationId xmlns:a16="http://schemas.microsoft.com/office/drawing/2014/main" id="{CE7AB278-CE10-409B-B859-6814FBE4BE16}"/>
              </a:ext>
            </a:extLst>
          </p:cNvPr>
          <p:cNvSpPr>
            <a:spLocks noGrp="1"/>
          </p:cNvSpPr>
          <p:nvPr>
            <p:ph idx="1"/>
          </p:nvPr>
        </p:nvSpPr>
        <p:spPr/>
        <p:txBody>
          <a:bodyPr>
            <a:normAutofit fontScale="85000" lnSpcReduction="20000"/>
          </a:bodyPr>
          <a:lstStyle/>
          <a:p>
            <a:r>
              <a:rPr lang="en-US" dirty="0"/>
              <a:t>The scientific community is doing better at correcting itself </a:t>
            </a:r>
          </a:p>
          <a:p>
            <a:r>
              <a:rPr lang="en-ZA" dirty="0"/>
              <a:t>Post-publication reviews are flourishing </a:t>
            </a:r>
            <a:r>
              <a:rPr lang="en-ZA" sz="1300" dirty="0"/>
              <a:t>- </a:t>
            </a:r>
            <a:r>
              <a:rPr lang="en-US" dirty="0"/>
              <a:t>An emerging awareness and accountability within the scholarly community led to critical retractions, withdrawals, and corrections</a:t>
            </a:r>
          </a:p>
          <a:p>
            <a:r>
              <a:rPr lang="en-US" dirty="0"/>
              <a:t>Cleaning up literature may be a more difficult task:</a:t>
            </a:r>
          </a:p>
          <a:p>
            <a:pPr lvl="1"/>
            <a:r>
              <a:rPr lang="en-US" dirty="0"/>
              <a:t>The need for proper retraction notices with clear reasons – Google Scholar can flag retractions earlier</a:t>
            </a:r>
          </a:p>
          <a:p>
            <a:pPr lvl="1"/>
            <a:r>
              <a:rPr lang="en-US" dirty="0"/>
              <a:t>Avoiding “link rot” or “reference rot”</a:t>
            </a:r>
          </a:p>
          <a:p>
            <a:r>
              <a:rPr lang="en-ZA" dirty="0"/>
              <a:t>Many of the retractions occurred after the publication </a:t>
            </a:r>
          </a:p>
          <a:p>
            <a:pPr marL="0" indent="0" algn="ctr">
              <a:buNone/>
            </a:pPr>
            <a:r>
              <a:rPr lang="en-US" sz="1800" i="1" dirty="0"/>
              <a:t>“</a:t>
            </a:r>
            <a:r>
              <a:rPr lang="en-US" sz="1800" b="1" dirty="0">
                <a:latin typeface="Fira Sans" panose="020B0803050000020004" pitchFamily="34" charset="0"/>
                <a:cs typeface="Calibri" panose="020F0502020204030204" pitchFamily="34" charset="0"/>
              </a:rPr>
              <a:t>this highlights the urgent need to “clean up the references” and update research to remove or revisit claims that are based on retracted research. If not, inferior or flawed research will continue to permeate through science”</a:t>
            </a:r>
          </a:p>
          <a:p>
            <a:r>
              <a:rPr lang="en-US" dirty="0"/>
              <a:t>S</a:t>
            </a:r>
            <a:r>
              <a:rPr lang="en-ZA" dirty="0"/>
              <a:t>peed is the enemy of rigorous science</a:t>
            </a:r>
            <a:endParaRPr lang="en-ZA" sz="1300" dirty="0"/>
          </a:p>
        </p:txBody>
      </p:sp>
      <p:sp>
        <p:nvSpPr>
          <p:cNvPr id="4" name="Footer Placeholder 3">
            <a:extLst>
              <a:ext uri="{FF2B5EF4-FFF2-40B4-BE49-F238E27FC236}">
                <a16:creationId xmlns:a16="http://schemas.microsoft.com/office/drawing/2014/main" id="{EA9F048D-1BE4-4B91-979D-9452F07FD629}"/>
              </a:ext>
            </a:extLst>
          </p:cNvPr>
          <p:cNvSpPr>
            <a:spLocks noGrp="1"/>
          </p:cNvSpPr>
          <p:nvPr>
            <p:ph type="ftr" sz="quarter" idx="11"/>
          </p:nvPr>
        </p:nvSpPr>
        <p:spPr/>
        <p:txBody>
          <a:bodyPr/>
          <a:lstStyle/>
          <a:p>
            <a:r>
              <a:rPr lang="de-DE"/>
              <a:t>7 April 2021</a:t>
            </a:r>
            <a:endParaRPr lang="en-ZA"/>
          </a:p>
        </p:txBody>
      </p:sp>
      <p:sp>
        <p:nvSpPr>
          <p:cNvPr id="5" name="Slide Number Placeholder 4">
            <a:extLst>
              <a:ext uri="{FF2B5EF4-FFF2-40B4-BE49-F238E27FC236}">
                <a16:creationId xmlns:a16="http://schemas.microsoft.com/office/drawing/2014/main" id="{3DC6EFC0-77DA-4471-9E9B-2E5333795B16}"/>
              </a:ext>
            </a:extLst>
          </p:cNvPr>
          <p:cNvSpPr>
            <a:spLocks noGrp="1"/>
          </p:cNvSpPr>
          <p:nvPr>
            <p:ph type="sldNum" sz="quarter" idx="12"/>
          </p:nvPr>
        </p:nvSpPr>
        <p:spPr/>
        <p:txBody>
          <a:bodyPr/>
          <a:lstStyle/>
          <a:p>
            <a:fld id="{912BC582-02C3-4A50-8928-EAADEBA206B0}" type="slidenum">
              <a:rPr lang="en-ZA" smtClean="0"/>
              <a:t>43</a:t>
            </a:fld>
            <a:endParaRPr lang="en-ZA"/>
          </a:p>
        </p:txBody>
      </p:sp>
    </p:spTree>
    <p:extLst>
      <p:ext uri="{BB962C8B-B14F-4D97-AF65-F5344CB8AC3E}">
        <p14:creationId xmlns:p14="http://schemas.microsoft.com/office/powerpoint/2010/main" val="2251557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9F0FE-961F-401F-8DB0-86C074D9A5F3}"/>
              </a:ext>
            </a:extLst>
          </p:cNvPr>
          <p:cNvSpPr>
            <a:spLocks noGrp="1"/>
          </p:cNvSpPr>
          <p:nvPr>
            <p:ph type="title"/>
          </p:nvPr>
        </p:nvSpPr>
        <p:spPr/>
        <p:txBody>
          <a:bodyPr/>
          <a:lstStyle/>
          <a:p>
            <a:r>
              <a:rPr lang="en-US" dirty="0"/>
              <a:t>Conclusion</a:t>
            </a:r>
            <a:endParaRPr lang="en-ZA" dirty="0"/>
          </a:p>
        </p:txBody>
      </p:sp>
      <p:sp>
        <p:nvSpPr>
          <p:cNvPr id="3" name="Content Placeholder 2">
            <a:extLst>
              <a:ext uri="{FF2B5EF4-FFF2-40B4-BE49-F238E27FC236}">
                <a16:creationId xmlns:a16="http://schemas.microsoft.com/office/drawing/2014/main" id="{6E64EC6C-0821-434F-9701-1543DBFFC8C5}"/>
              </a:ext>
            </a:extLst>
          </p:cNvPr>
          <p:cNvSpPr>
            <a:spLocks noGrp="1"/>
          </p:cNvSpPr>
          <p:nvPr>
            <p:ph idx="1"/>
          </p:nvPr>
        </p:nvSpPr>
        <p:spPr/>
        <p:txBody>
          <a:bodyPr/>
          <a:lstStyle/>
          <a:p>
            <a:r>
              <a:rPr lang="en-ZA" dirty="0"/>
              <a:t>Why do I cite the research I cite, and can I trust them?</a:t>
            </a:r>
          </a:p>
          <a:p>
            <a:r>
              <a:rPr lang="en-ZA" dirty="0"/>
              <a:t>Who do I trust to partner with in publishing my research?</a:t>
            </a:r>
          </a:p>
          <a:p>
            <a:r>
              <a:rPr lang="en-ZA" dirty="0"/>
              <a:t>Can other researchers trust me?</a:t>
            </a:r>
          </a:p>
          <a:p>
            <a:endParaRPr lang="en-ZA" dirty="0"/>
          </a:p>
        </p:txBody>
      </p:sp>
    </p:spTree>
    <p:extLst>
      <p:ext uri="{BB962C8B-B14F-4D97-AF65-F5344CB8AC3E}">
        <p14:creationId xmlns:p14="http://schemas.microsoft.com/office/powerpoint/2010/main" val="3102712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FF5-5018-4A10-A4EA-05837FA9C2B7}"/>
              </a:ext>
            </a:extLst>
          </p:cNvPr>
          <p:cNvSpPr>
            <a:spLocks noGrp="1"/>
          </p:cNvSpPr>
          <p:nvPr>
            <p:ph type="title"/>
          </p:nvPr>
        </p:nvSpPr>
        <p:spPr/>
        <p:txBody>
          <a:bodyPr/>
          <a:lstStyle/>
          <a:p>
            <a:r>
              <a:rPr lang="en-US" dirty="0"/>
              <a:t>References</a:t>
            </a:r>
            <a:endParaRPr lang="en-ZA" dirty="0"/>
          </a:p>
        </p:txBody>
      </p:sp>
      <p:sp>
        <p:nvSpPr>
          <p:cNvPr id="3" name="Content Placeholder 2">
            <a:extLst>
              <a:ext uri="{FF2B5EF4-FFF2-40B4-BE49-F238E27FC236}">
                <a16:creationId xmlns:a16="http://schemas.microsoft.com/office/drawing/2014/main" id="{E1C34A34-38E8-4AC8-990D-E396959152F5}"/>
              </a:ext>
            </a:extLst>
          </p:cNvPr>
          <p:cNvSpPr>
            <a:spLocks noGrp="1"/>
          </p:cNvSpPr>
          <p:nvPr>
            <p:ph idx="1"/>
          </p:nvPr>
        </p:nvSpPr>
        <p:spPr/>
        <p:txBody>
          <a:bodyPr/>
          <a:lstStyle/>
          <a:p>
            <a:r>
              <a:rPr lang="en-US" dirty="0"/>
              <a:t>[1] Mouton, </a:t>
            </a:r>
            <a:r>
              <a:rPr lang="en-ZA" sz="3600" dirty="0"/>
              <a:t>Johan. 2021. </a:t>
            </a:r>
            <a:r>
              <a:rPr lang="en-US" sz="3600" dirty="0">
                <a:hlinkClick r:id="rId2"/>
              </a:rPr>
              <a:t>Research Quality Framework for scholarly outputs in SA</a:t>
            </a:r>
            <a:endParaRPr lang="en-US" sz="3600" dirty="0"/>
          </a:p>
          <a:p>
            <a:r>
              <a:rPr lang="en-US" sz="3600" dirty="0"/>
              <a:t>[2] Fidelior. 2021. </a:t>
            </a:r>
            <a:r>
              <a:rPr lang="en-IE" dirty="0"/>
              <a:t>Doing Due Diligence with </a:t>
            </a:r>
            <a:r>
              <a:rPr lang="en-IE" dirty="0" err="1"/>
              <a:t>Fidelior</a:t>
            </a:r>
            <a:r>
              <a:rPr lang="en-IE" baseline="30000" dirty="0" err="1"/>
              <a:t>TM</a:t>
            </a:r>
            <a:r>
              <a:rPr lang="en-IE" baseline="30000" dirty="0"/>
              <a:t>  (Current draft internal document)</a:t>
            </a:r>
          </a:p>
          <a:p>
            <a:r>
              <a:rPr lang="en-IE" baseline="30000" dirty="0"/>
              <a:t>[3] </a:t>
            </a:r>
            <a:r>
              <a:rPr lang="en-ZA" dirty="0"/>
              <a:t>Roberts, J. 2016. </a:t>
            </a:r>
            <a:r>
              <a:rPr lang="en-ZA" dirty="0">
                <a:hlinkClick r:id="rId3"/>
              </a:rPr>
              <a:t>Predatory journals: illegitimate publishing and its threat to all readers and authors</a:t>
            </a:r>
            <a:r>
              <a:rPr lang="en-ZA" i="1" dirty="0"/>
              <a:t>. Journal of Sexual Medicine</a:t>
            </a:r>
            <a:r>
              <a:rPr lang="en-ZA" dirty="0"/>
              <a:t>, vol. 13, n° 12, p. 1830-1833</a:t>
            </a:r>
          </a:p>
          <a:p>
            <a:endParaRPr lang="en-ZA" dirty="0"/>
          </a:p>
        </p:txBody>
      </p:sp>
    </p:spTree>
    <p:extLst>
      <p:ext uri="{BB962C8B-B14F-4D97-AF65-F5344CB8AC3E}">
        <p14:creationId xmlns:p14="http://schemas.microsoft.com/office/powerpoint/2010/main" val="2995965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6FAD-D680-46DB-8BF5-B69E4B5D5516}"/>
              </a:ext>
            </a:extLst>
          </p:cNvPr>
          <p:cNvSpPr>
            <a:spLocks noGrp="1"/>
          </p:cNvSpPr>
          <p:nvPr>
            <p:ph type="title"/>
          </p:nvPr>
        </p:nvSpPr>
        <p:spPr/>
        <p:txBody>
          <a:bodyPr/>
          <a:lstStyle/>
          <a:p>
            <a:r>
              <a:rPr lang="en-US" dirty="0"/>
              <a:t>Thank you / Nkosi / </a:t>
            </a:r>
            <a:r>
              <a:rPr lang="en-US" dirty="0" err="1"/>
              <a:t>Dankie</a:t>
            </a:r>
            <a:endParaRPr lang="en-ZA" dirty="0"/>
          </a:p>
        </p:txBody>
      </p:sp>
      <p:pic>
        <p:nvPicPr>
          <p:cNvPr id="5" name="Content Placeholder 4">
            <a:extLst>
              <a:ext uri="{FF2B5EF4-FFF2-40B4-BE49-F238E27FC236}">
                <a16:creationId xmlns:a16="http://schemas.microsoft.com/office/drawing/2014/main" id="{79A3F389-1790-40D4-A31A-D175DFAF31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6481" y="2184482"/>
            <a:ext cx="3079037" cy="3079037"/>
          </a:xfrm>
        </p:spPr>
      </p:pic>
    </p:spTree>
    <p:extLst>
      <p:ext uri="{BB962C8B-B14F-4D97-AF65-F5344CB8AC3E}">
        <p14:creationId xmlns:p14="http://schemas.microsoft.com/office/powerpoint/2010/main" val="185331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3044-C9BA-4C7C-B6C0-C618328B0E7E}"/>
              </a:ext>
            </a:extLst>
          </p:cNvPr>
          <p:cNvSpPr>
            <a:spLocks noGrp="1"/>
          </p:cNvSpPr>
          <p:nvPr>
            <p:ph type="title"/>
          </p:nvPr>
        </p:nvSpPr>
        <p:spPr/>
        <p:txBody>
          <a:bodyPr/>
          <a:lstStyle/>
          <a:p>
            <a:endParaRPr lang="en-ZA"/>
          </a:p>
        </p:txBody>
      </p:sp>
      <p:pic>
        <p:nvPicPr>
          <p:cNvPr id="5" name="Content Placeholder 4">
            <a:extLst>
              <a:ext uri="{FF2B5EF4-FFF2-40B4-BE49-F238E27FC236}">
                <a16:creationId xmlns:a16="http://schemas.microsoft.com/office/drawing/2014/main" id="{6D3FCE85-DDAA-4126-B118-CDB37480170E}"/>
              </a:ext>
            </a:extLst>
          </p:cNvPr>
          <p:cNvPicPr>
            <a:picLocks noGrp="1" noChangeAspect="1"/>
          </p:cNvPicPr>
          <p:nvPr>
            <p:ph idx="1"/>
          </p:nvPr>
        </p:nvPicPr>
        <p:blipFill>
          <a:blip r:embed="rId2"/>
          <a:stretch>
            <a:fillRect/>
          </a:stretch>
        </p:blipFill>
        <p:spPr>
          <a:xfrm>
            <a:off x="580571" y="1680309"/>
            <a:ext cx="5243014" cy="1981372"/>
          </a:xfrm>
        </p:spPr>
      </p:pic>
      <p:pic>
        <p:nvPicPr>
          <p:cNvPr id="7" name="Picture 6">
            <a:extLst>
              <a:ext uri="{FF2B5EF4-FFF2-40B4-BE49-F238E27FC236}">
                <a16:creationId xmlns:a16="http://schemas.microsoft.com/office/drawing/2014/main" id="{628DA4A6-07EB-4B80-A7A2-B5B01C58FCC2}"/>
              </a:ext>
            </a:extLst>
          </p:cNvPr>
          <p:cNvPicPr>
            <a:picLocks noChangeAspect="1"/>
          </p:cNvPicPr>
          <p:nvPr/>
        </p:nvPicPr>
        <p:blipFill>
          <a:blip r:embed="rId3"/>
          <a:stretch>
            <a:fillRect/>
          </a:stretch>
        </p:blipFill>
        <p:spPr>
          <a:xfrm>
            <a:off x="6223153" y="2964041"/>
            <a:ext cx="5502117" cy="3215919"/>
          </a:xfrm>
          <a:prstGeom prst="rect">
            <a:avLst/>
          </a:prstGeom>
        </p:spPr>
      </p:pic>
      <p:pic>
        <p:nvPicPr>
          <p:cNvPr id="9" name="Picture 8">
            <a:extLst>
              <a:ext uri="{FF2B5EF4-FFF2-40B4-BE49-F238E27FC236}">
                <a16:creationId xmlns:a16="http://schemas.microsoft.com/office/drawing/2014/main" id="{E17F3338-D0D2-4B82-BB89-D0B625F680E2}"/>
              </a:ext>
            </a:extLst>
          </p:cNvPr>
          <p:cNvPicPr>
            <a:picLocks noChangeAspect="1"/>
          </p:cNvPicPr>
          <p:nvPr/>
        </p:nvPicPr>
        <p:blipFill>
          <a:blip r:embed="rId4"/>
          <a:stretch>
            <a:fillRect/>
          </a:stretch>
        </p:blipFill>
        <p:spPr>
          <a:xfrm>
            <a:off x="1264501" y="4347554"/>
            <a:ext cx="4160881" cy="1158340"/>
          </a:xfrm>
          <a:prstGeom prst="rect">
            <a:avLst/>
          </a:prstGeom>
        </p:spPr>
      </p:pic>
      <p:pic>
        <p:nvPicPr>
          <p:cNvPr id="11" name="Picture 10">
            <a:extLst>
              <a:ext uri="{FF2B5EF4-FFF2-40B4-BE49-F238E27FC236}">
                <a16:creationId xmlns:a16="http://schemas.microsoft.com/office/drawing/2014/main" id="{69543364-3C65-4C23-AAB7-5D5CAF9AE7F0}"/>
              </a:ext>
            </a:extLst>
          </p:cNvPr>
          <p:cNvPicPr>
            <a:picLocks noChangeAspect="1"/>
          </p:cNvPicPr>
          <p:nvPr/>
        </p:nvPicPr>
        <p:blipFill>
          <a:blip r:embed="rId5"/>
          <a:stretch>
            <a:fillRect/>
          </a:stretch>
        </p:blipFill>
        <p:spPr>
          <a:xfrm>
            <a:off x="5794984" y="536247"/>
            <a:ext cx="5845047" cy="1950889"/>
          </a:xfrm>
          <a:prstGeom prst="rect">
            <a:avLst/>
          </a:prstGeom>
        </p:spPr>
      </p:pic>
    </p:spTree>
    <p:extLst>
      <p:ext uri="{BB962C8B-B14F-4D97-AF65-F5344CB8AC3E}">
        <p14:creationId xmlns:p14="http://schemas.microsoft.com/office/powerpoint/2010/main" val="53478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ctrTitle"/>
          </p:nvPr>
        </p:nvSpPr>
        <p:spPr>
          <a:xfrm>
            <a:off x="2308485" y="513076"/>
            <a:ext cx="7761458" cy="1037305"/>
          </a:xfrm>
        </p:spPr>
        <p:txBody>
          <a:bodyPr/>
          <a:lstStyle/>
          <a:p>
            <a:pPr eaLnBrk="1" hangingPunct="1"/>
            <a:r>
              <a:rPr lang="en-US" dirty="0">
                <a:sym typeface="Arial" pitchFamily="34" charset="0"/>
              </a:rPr>
              <a:t>What will I address today</a:t>
            </a:r>
          </a:p>
        </p:txBody>
      </p:sp>
      <p:sp>
        <p:nvSpPr>
          <p:cNvPr id="8" name="Subtitle 7"/>
          <p:cNvSpPr>
            <a:spLocks noGrp="1"/>
          </p:cNvSpPr>
          <p:nvPr>
            <p:ph type="subTitle" idx="1"/>
          </p:nvPr>
        </p:nvSpPr>
        <p:spPr>
          <a:xfrm>
            <a:off x="1140823" y="1983786"/>
            <a:ext cx="9753600" cy="4118942"/>
          </a:xfrm>
        </p:spPr>
        <p:txBody>
          <a:bodyPr rtlCol="0">
            <a:normAutofit/>
          </a:bodyPr>
          <a:lstStyle/>
          <a:p>
            <a:pPr marL="457200" indent="-457200" defTabSz="907277" eaLnBrk="1" fontAlgn="auto" hangingPunct="1">
              <a:spcAft>
                <a:spcPts val="0"/>
              </a:spcAft>
              <a:buFont typeface="Arial" panose="020B0604020202020204" pitchFamily="34" charset="0"/>
              <a:buChar char="•"/>
              <a:defRPr/>
            </a:pPr>
            <a:r>
              <a:rPr lang="en-US" dirty="0"/>
              <a:t>W</a:t>
            </a:r>
            <a:r>
              <a:rPr lang="en-ZA" dirty="0"/>
              <a:t>hat is the difference between questionable and legitimate science?</a:t>
            </a:r>
          </a:p>
          <a:p>
            <a:pPr marL="457200" indent="-457200" defTabSz="907277" eaLnBrk="1" fontAlgn="auto" hangingPunct="1">
              <a:spcAft>
                <a:spcPts val="0"/>
              </a:spcAft>
              <a:buFont typeface="Arial" panose="020B0604020202020204" pitchFamily="34" charset="0"/>
              <a:buChar char="•"/>
              <a:defRPr/>
            </a:pPr>
            <a:r>
              <a:rPr lang="en-ZA" dirty="0"/>
              <a:t>What is citation pollution?</a:t>
            </a:r>
          </a:p>
          <a:p>
            <a:pPr marL="457200" indent="-457200" defTabSz="907277" eaLnBrk="1" fontAlgn="auto" hangingPunct="1">
              <a:spcAft>
                <a:spcPts val="0"/>
              </a:spcAft>
              <a:buFont typeface="Arial" panose="020B0604020202020204" pitchFamily="34" charset="0"/>
              <a:buChar char="•"/>
              <a:defRPr/>
            </a:pPr>
            <a:r>
              <a:rPr lang="en-ZA" dirty="0"/>
              <a:t>How does it effect scholarly integrity and scholarly reputations?</a:t>
            </a:r>
          </a:p>
          <a:p>
            <a:pPr marL="457200" indent="-457200" defTabSz="907277" eaLnBrk="1" fontAlgn="auto" hangingPunct="1">
              <a:spcAft>
                <a:spcPts val="0"/>
              </a:spcAft>
              <a:buFont typeface="Arial" panose="020B0604020202020204" pitchFamily="34" charset="0"/>
              <a:buChar char="•"/>
              <a:defRPr/>
            </a:pPr>
            <a:r>
              <a:rPr lang="en-ZA" dirty="0"/>
              <a:t>What can the academic library community do?</a:t>
            </a:r>
          </a:p>
          <a:p>
            <a:pPr marL="457200" indent="-457200" defTabSz="907277" eaLnBrk="1" fontAlgn="auto" hangingPunct="1">
              <a:spcAft>
                <a:spcPts val="0"/>
              </a:spcAft>
              <a:buFont typeface="Arial" panose="020B0604020202020204" pitchFamily="34" charset="0"/>
              <a:buChar char="•"/>
              <a:defRPr/>
            </a:pPr>
            <a:r>
              <a:rPr lang="en-ZA" dirty="0"/>
              <a:t>Which tools are currently available to assist?</a:t>
            </a:r>
          </a:p>
          <a:p>
            <a:pPr defTabSz="907277" eaLnBrk="1" fontAlgn="auto" hangingPunct="1">
              <a:spcAft>
                <a:spcPts val="0"/>
              </a:spcAft>
              <a:defRPr/>
            </a:pPr>
            <a:endParaRPr lang="en-US" dirty="0">
              <a:sym typeface="Arial" charset="0"/>
            </a:endParaRPr>
          </a:p>
        </p:txBody>
      </p:sp>
      <p:sp>
        <p:nvSpPr>
          <p:cNvPr id="8196" name="Rectangle 1"/>
          <p:cNvSpPr>
            <a:spLocks/>
          </p:cNvSpPr>
          <p:nvPr/>
        </p:nvSpPr>
        <p:spPr bwMode="auto">
          <a:xfrm>
            <a:off x="2088596" y="6593496"/>
            <a:ext cx="3362077" cy="232637"/>
          </a:xfrm>
          <a:prstGeom prst="rect">
            <a:avLst/>
          </a:prstGeom>
          <a:noFill/>
          <a:ln w="9525">
            <a:noFill/>
            <a:miter lim="800000"/>
            <a:headEnd/>
            <a:tailEnd/>
          </a:ln>
        </p:spPr>
        <p:txBody>
          <a:bodyPr wrap="none" lIns="38242" tIns="38242" rIns="38242" bIns="38242">
            <a:spAutoFit/>
          </a:bodyPr>
          <a:lstStyle/>
          <a:p>
            <a:pPr defTabSz="917783" fontAlgn="base">
              <a:spcBef>
                <a:spcPct val="0"/>
              </a:spcBef>
              <a:spcAft>
                <a:spcPct val="0"/>
              </a:spcAft>
            </a:pPr>
            <a:r>
              <a:rPr lang="en-US" sz="1004" b="1">
                <a:solidFill>
                  <a:srgbClr val="808080"/>
                </a:solidFill>
                <a:latin typeface="Arial" pitchFamily="34" charset="0"/>
                <a:ea typeface="MS PGothic" pitchFamily="34" charset="-128"/>
                <a:sym typeface="Arial" pitchFamily="34" charset="0"/>
              </a:rPr>
              <a:t>Rhodes University</a:t>
            </a:r>
            <a:r>
              <a:rPr lang="en-US" sz="1004">
                <a:solidFill>
                  <a:srgbClr val="808080"/>
                </a:solidFill>
                <a:latin typeface="Arial" pitchFamily="34" charset="0"/>
                <a:ea typeface="MS PGothic" pitchFamily="34" charset="-128"/>
                <a:sym typeface="Arial" pitchFamily="34" charset="0"/>
              </a:rPr>
              <a:t>/ Department / Unit / Document / Date</a:t>
            </a:r>
          </a:p>
        </p:txBody>
      </p:sp>
      <p:pic>
        <p:nvPicPr>
          <p:cNvPr id="3" name="Picture 2">
            <a:extLst>
              <a:ext uri="{FF2B5EF4-FFF2-40B4-BE49-F238E27FC236}">
                <a16:creationId xmlns:a16="http://schemas.microsoft.com/office/drawing/2014/main" id="{47F76861-0788-4600-857A-93F97A770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943" y="3245249"/>
            <a:ext cx="1865376" cy="1865376"/>
          </a:xfrm>
          <a:prstGeom prst="rect">
            <a:avLst/>
          </a:prstGeom>
        </p:spPr>
      </p:pic>
    </p:spTree>
    <p:extLst>
      <p:ext uri="{BB962C8B-B14F-4D97-AF65-F5344CB8AC3E}">
        <p14:creationId xmlns:p14="http://schemas.microsoft.com/office/powerpoint/2010/main" val="8836536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A16E-CC6F-47CB-AA93-DAE22C6458BB}"/>
              </a:ext>
            </a:extLst>
          </p:cNvPr>
          <p:cNvSpPr>
            <a:spLocks noGrp="1"/>
          </p:cNvSpPr>
          <p:nvPr>
            <p:ph type="title"/>
          </p:nvPr>
        </p:nvSpPr>
        <p:spPr/>
        <p:txBody>
          <a:bodyPr/>
          <a:lstStyle/>
          <a:p>
            <a:r>
              <a:rPr lang="en-US" dirty="0"/>
              <a:t>Questionable versus Legitimate Science</a:t>
            </a:r>
            <a:endParaRPr lang="en-ZA" dirty="0"/>
          </a:p>
        </p:txBody>
      </p:sp>
      <p:pic>
        <p:nvPicPr>
          <p:cNvPr id="5" name="Content Placeholder 4">
            <a:extLst>
              <a:ext uri="{FF2B5EF4-FFF2-40B4-BE49-F238E27FC236}">
                <a16:creationId xmlns:a16="http://schemas.microsoft.com/office/drawing/2014/main" id="{2561D220-C285-4DDC-A579-BB09C21BF5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27863" y="2007384"/>
            <a:ext cx="3379797" cy="3379797"/>
          </a:xfrm>
        </p:spPr>
      </p:pic>
    </p:spTree>
    <p:extLst>
      <p:ext uri="{BB962C8B-B14F-4D97-AF65-F5344CB8AC3E}">
        <p14:creationId xmlns:p14="http://schemas.microsoft.com/office/powerpoint/2010/main" val="31983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A16E-CC6F-47CB-AA93-DAE22C6458BB}"/>
              </a:ext>
            </a:extLst>
          </p:cNvPr>
          <p:cNvSpPr>
            <a:spLocks noGrp="1"/>
          </p:cNvSpPr>
          <p:nvPr>
            <p:ph type="title"/>
          </p:nvPr>
        </p:nvSpPr>
        <p:spPr/>
        <p:txBody>
          <a:bodyPr/>
          <a:lstStyle/>
          <a:p>
            <a:r>
              <a:rPr lang="en-US" dirty="0"/>
              <a:t>Questionable versus Legitimate Science</a:t>
            </a:r>
            <a:endParaRPr lang="en-ZA" dirty="0"/>
          </a:p>
        </p:txBody>
      </p:sp>
      <p:sp>
        <p:nvSpPr>
          <p:cNvPr id="3" name="Content Placeholder 2">
            <a:extLst>
              <a:ext uri="{FF2B5EF4-FFF2-40B4-BE49-F238E27FC236}">
                <a16:creationId xmlns:a16="http://schemas.microsoft.com/office/drawing/2014/main" id="{56B97AD4-5F87-4D73-9AF7-DCA7582F9A39}"/>
              </a:ext>
            </a:extLst>
          </p:cNvPr>
          <p:cNvSpPr>
            <a:spLocks noGrp="1"/>
          </p:cNvSpPr>
          <p:nvPr>
            <p:ph idx="1"/>
          </p:nvPr>
        </p:nvSpPr>
        <p:spPr/>
        <p:txBody>
          <a:bodyPr/>
          <a:lstStyle/>
          <a:p>
            <a:r>
              <a:rPr lang="en-US" dirty="0"/>
              <a:t>Questionable Science</a:t>
            </a:r>
          </a:p>
          <a:p>
            <a:pPr lvl="1"/>
            <a:r>
              <a:rPr lang="en-US" dirty="0"/>
              <a:t>Do not adhere to best practices regarding scholarly integrity</a:t>
            </a:r>
          </a:p>
          <a:p>
            <a:pPr lvl="1"/>
            <a:r>
              <a:rPr lang="en-US" dirty="0"/>
              <a:t>Invalidated science due to unethical </a:t>
            </a:r>
            <a:r>
              <a:rPr lang="en-US" dirty="0" err="1"/>
              <a:t>behaviour</a:t>
            </a:r>
            <a:r>
              <a:rPr lang="en-US" dirty="0"/>
              <a:t> in research</a:t>
            </a:r>
          </a:p>
          <a:p>
            <a:pPr lvl="1"/>
            <a:r>
              <a:rPr lang="en-GB" dirty="0"/>
              <a:t>Types of questionable science:</a:t>
            </a:r>
          </a:p>
          <a:p>
            <a:pPr lvl="2"/>
            <a:r>
              <a:rPr lang="en-GB" dirty="0"/>
              <a:t>Articles published in predatory journals</a:t>
            </a:r>
          </a:p>
          <a:p>
            <a:pPr lvl="2"/>
            <a:r>
              <a:rPr lang="en-GB" dirty="0"/>
              <a:t>Retracted Research</a:t>
            </a:r>
          </a:p>
          <a:p>
            <a:pPr lvl="2"/>
            <a:r>
              <a:rPr lang="en-GB" dirty="0"/>
              <a:t>Unidentified “Bad” Science</a:t>
            </a:r>
          </a:p>
          <a:p>
            <a:pPr lvl="2"/>
            <a:r>
              <a:rPr lang="en-GB" dirty="0"/>
              <a:t>Weak or Low-Quality Science</a:t>
            </a:r>
          </a:p>
          <a:p>
            <a:pPr lvl="2"/>
            <a:r>
              <a:rPr lang="en-GB" dirty="0"/>
              <a:t>Falsified Science</a:t>
            </a:r>
          </a:p>
          <a:p>
            <a:pPr lvl="2"/>
            <a:r>
              <a:rPr lang="en-GB" dirty="0"/>
              <a:t>Other unethical behaviours, e.g. lack of RDM?</a:t>
            </a:r>
          </a:p>
          <a:p>
            <a:endParaRPr lang="en-ZA" dirty="0"/>
          </a:p>
        </p:txBody>
      </p:sp>
    </p:spTree>
    <p:extLst>
      <p:ext uri="{BB962C8B-B14F-4D97-AF65-F5344CB8AC3E}">
        <p14:creationId xmlns:p14="http://schemas.microsoft.com/office/powerpoint/2010/main" val="3683469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EA16E-CC6F-47CB-AA93-DAE22C6458BB}"/>
              </a:ext>
            </a:extLst>
          </p:cNvPr>
          <p:cNvSpPr>
            <a:spLocks noGrp="1"/>
          </p:cNvSpPr>
          <p:nvPr>
            <p:ph type="title"/>
          </p:nvPr>
        </p:nvSpPr>
        <p:spPr/>
        <p:txBody>
          <a:bodyPr/>
          <a:lstStyle/>
          <a:p>
            <a:r>
              <a:rPr lang="en-US" dirty="0"/>
              <a:t>Questionable versus Legitimate Science</a:t>
            </a:r>
            <a:endParaRPr lang="en-ZA" dirty="0"/>
          </a:p>
        </p:txBody>
      </p:sp>
      <p:sp>
        <p:nvSpPr>
          <p:cNvPr id="3" name="Content Placeholder 2">
            <a:extLst>
              <a:ext uri="{FF2B5EF4-FFF2-40B4-BE49-F238E27FC236}">
                <a16:creationId xmlns:a16="http://schemas.microsoft.com/office/drawing/2014/main" id="{56B97AD4-5F87-4D73-9AF7-DCA7582F9A39}"/>
              </a:ext>
            </a:extLst>
          </p:cNvPr>
          <p:cNvSpPr>
            <a:spLocks noGrp="1"/>
          </p:cNvSpPr>
          <p:nvPr>
            <p:ph idx="1"/>
          </p:nvPr>
        </p:nvSpPr>
        <p:spPr/>
        <p:txBody>
          <a:bodyPr/>
          <a:lstStyle/>
          <a:p>
            <a:r>
              <a:rPr lang="en-GB" dirty="0"/>
              <a:t>Legitimate Science</a:t>
            </a:r>
          </a:p>
          <a:p>
            <a:pPr lvl="1"/>
            <a:r>
              <a:rPr lang="en-GB" dirty="0"/>
              <a:t>Adheres to best scholarly practices</a:t>
            </a:r>
          </a:p>
          <a:p>
            <a:pPr lvl="2"/>
            <a:r>
              <a:rPr lang="en-GB" dirty="0"/>
              <a:t>Researcher level</a:t>
            </a:r>
          </a:p>
          <a:p>
            <a:pPr lvl="2"/>
            <a:r>
              <a:rPr lang="en-GB" dirty="0"/>
              <a:t>Institutional level (e.g. ethical clearance)</a:t>
            </a:r>
          </a:p>
          <a:p>
            <a:pPr lvl="2"/>
            <a:r>
              <a:rPr lang="en-GB" dirty="0"/>
              <a:t>Publisher level</a:t>
            </a:r>
          </a:p>
          <a:p>
            <a:pPr lvl="2"/>
            <a:r>
              <a:rPr lang="en-GB" dirty="0"/>
              <a:t>Editorial processes level</a:t>
            </a:r>
          </a:p>
          <a:p>
            <a:pPr lvl="2"/>
            <a:endParaRPr lang="en-ZA" dirty="0"/>
          </a:p>
        </p:txBody>
      </p:sp>
    </p:spTree>
    <p:extLst>
      <p:ext uri="{BB962C8B-B14F-4D97-AF65-F5344CB8AC3E}">
        <p14:creationId xmlns:p14="http://schemas.microsoft.com/office/powerpoint/2010/main" val="540973710"/>
      </p:ext>
    </p:extLst>
  </p:cSld>
  <p:clrMapOvr>
    <a:masterClrMapping/>
  </p:clrMapOvr>
</p:sld>
</file>

<file path=ppt/theme/theme1.xml><?xml version="1.0" encoding="utf-8"?>
<a:theme xmlns:a="http://schemas.openxmlformats.org/drawingml/2006/main" name="RU 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TotalTime>
  <Words>2231</Words>
  <Application>Microsoft Office PowerPoint</Application>
  <PresentationFormat>Widescreen</PresentationFormat>
  <Paragraphs>264</Paragraphs>
  <Slides>46</Slides>
  <Notes>0</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Fira Sans</vt:lpstr>
      <vt:lpstr>Fira Sans ExtraLight</vt:lpstr>
      <vt:lpstr>Fira Sans Hair</vt:lpstr>
      <vt:lpstr>RU Intro Slide</vt:lpstr>
      <vt:lpstr>1_Office Theme</vt:lpstr>
      <vt:lpstr>Citation Pollution &amp; Predatory/Questionable Publishing Practices  DIGI-FACE Publications Webinar 29 February 2024</vt:lpstr>
      <vt:lpstr>Abstract</vt:lpstr>
      <vt:lpstr>Critical Questions</vt:lpstr>
      <vt:lpstr>A look at science today</vt:lpstr>
      <vt:lpstr>PowerPoint Presentation</vt:lpstr>
      <vt:lpstr>What will I address today</vt:lpstr>
      <vt:lpstr>Questionable versus Legitimate Science</vt:lpstr>
      <vt:lpstr>Questionable versus Legitimate Science</vt:lpstr>
      <vt:lpstr>Questionable versus Legitimate Science</vt:lpstr>
      <vt:lpstr>Best versus Bad Practices</vt:lpstr>
      <vt:lpstr>Citation Pollution</vt:lpstr>
      <vt:lpstr>Citation Pollution</vt:lpstr>
      <vt:lpstr>WHO – ‘Let’s flatten the infodemic curve’ (https://www.who.int/news-room/spotlight/let-s-flatten-the-infodemic-curve) </vt:lpstr>
      <vt:lpstr>Impact of Citation Pollution</vt:lpstr>
      <vt:lpstr>Impact of Citation Pollution</vt:lpstr>
      <vt:lpstr>Journal Assessment &amp; Due Diligence</vt:lpstr>
      <vt:lpstr>Identifying Reputable Journals </vt:lpstr>
      <vt:lpstr>Journal Assessment</vt:lpstr>
      <vt:lpstr>Journal Reputation and Standing</vt:lpstr>
      <vt:lpstr>Journal affiliation</vt:lpstr>
      <vt:lpstr>Peer review policy &amp; processes</vt:lpstr>
      <vt:lpstr>Editorial boards</vt:lpstr>
      <vt:lpstr>Journal Assessment</vt:lpstr>
      <vt:lpstr>Publication processes</vt:lpstr>
      <vt:lpstr>Publication processes</vt:lpstr>
      <vt:lpstr>Publication processes</vt:lpstr>
      <vt:lpstr>DHET &amp; Journal Vetting [1]</vt:lpstr>
      <vt:lpstr>Bad practices</vt:lpstr>
      <vt:lpstr>Best practices</vt:lpstr>
      <vt:lpstr>Academics and Academic Librarians</vt:lpstr>
      <vt:lpstr>Academic Librarians &amp; Citation Pollution</vt:lpstr>
      <vt:lpstr>Academic Librarians &amp; Citation Pollution</vt:lpstr>
      <vt:lpstr>Academic Librarians &amp; Citation Pollution</vt:lpstr>
      <vt:lpstr>Quality metadata</vt:lpstr>
      <vt:lpstr>Quality metadata</vt:lpstr>
      <vt:lpstr>Way forward: Responsible partnering</vt:lpstr>
      <vt:lpstr>Scholarly innovative ecosystem</vt:lpstr>
      <vt:lpstr>Way forward</vt:lpstr>
      <vt:lpstr>Publishers Action List</vt:lpstr>
      <vt:lpstr>Publishers Action List</vt:lpstr>
      <vt:lpstr>Publishers Action List</vt:lpstr>
      <vt:lpstr>Scholarly Due Diligence</vt:lpstr>
      <vt:lpstr>Good things coming from the Covid-19 race</vt:lpstr>
      <vt:lpstr>Conclusion</vt:lpstr>
      <vt:lpstr>References</vt:lpstr>
      <vt:lpstr>Thank you / Nkosi / Dankie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“Citation Pollution &amp; Predatory/Questionable publishing practices”  LIASA Research, Education and Training Group 25 May 2022</dc:title>
  <dc:creator>Wynand van der Walt</dc:creator>
  <cp:lastModifiedBy>Wynand vban der Walt</cp:lastModifiedBy>
  <cp:revision>38</cp:revision>
  <dcterms:created xsi:type="dcterms:W3CDTF">2022-05-25T06:07:01Z</dcterms:created>
  <dcterms:modified xsi:type="dcterms:W3CDTF">2024-02-29T11:44:28Z</dcterms:modified>
</cp:coreProperties>
</file>